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EB Garamond"/>
      <p:regular r:id="rId64"/>
      <p:bold r:id="rId65"/>
      <p:italic r:id="rId66"/>
      <p:boldItalic r:id="rId67"/>
    </p:embeddedFont>
    <p:embeddedFont>
      <p:font typeface="Helvetica Neue"/>
      <p:regular r:id="rId68"/>
      <p:bold r:id="rId69"/>
      <p:italic r:id="rId70"/>
      <p:boldItalic r:id="rId71"/>
    </p:embeddedFont>
    <p:embeddedFont>
      <p:font typeface="Helvetica Neue Light"/>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Light-bold.fntdata"/><Relationship Id="rId72" Type="http://schemas.openxmlformats.org/officeDocument/2006/relationships/font" Target="fonts/HelveticaNeueLight-regular.fntdata"/><Relationship Id="rId31" Type="http://schemas.openxmlformats.org/officeDocument/2006/relationships/slide" Target="slides/slide26.xml"/><Relationship Id="rId75" Type="http://schemas.openxmlformats.org/officeDocument/2006/relationships/font" Target="fonts/HelveticaNeueLight-boldItalic.fntdata"/><Relationship Id="rId30" Type="http://schemas.openxmlformats.org/officeDocument/2006/relationships/slide" Target="slides/slide25.xml"/><Relationship Id="rId74" Type="http://schemas.openxmlformats.org/officeDocument/2006/relationships/font" Target="fonts/HelveticaNeueLight-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boldItalic.fntdata"/><Relationship Id="rId70" Type="http://schemas.openxmlformats.org/officeDocument/2006/relationships/font" Target="fonts/HelveticaNeue-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EBGaramond-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EBGaramond-italic.fntdata"/><Relationship Id="rId21" Type="http://schemas.openxmlformats.org/officeDocument/2006/relationships/slide" Target="slides/slide16.xml"/><Relationship Id="rId65" Type="http://schemas.openxmlformats.org/officeDocument/2006/relationships/font" Target="fonts/EBGaramond-bold.fntdata"/><Relationship Id="rId24" Type="http://schemas.openxmlformats.org/officeDocument/2006/relationships/slide" Target="slides/slide19.xml"/><Relationship Id="rId68" Type="http://schemas.openxmlformats.org/officeDocument/2006/relationships/font" Target="fonts/HelveticaNeue-regular.fntdata"/><Relationship Id="rId23" Type="http://schemas.openxmlformats.org/officeDocument/2006/relationships/slide" Target="slides/slide18.xml"/><Relationship Id="rId67" Type="http://schemas.openxmlformats.org/officeDocument/2006/relationships/font" Target="fonts/EBGaramond-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2af456792_0_2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72af456792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8ccbe9f1b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128ccbe9f1b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28ccbe9f1b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8ccbe9f1b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128ccbe9f1b_0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128ccbe9f1b_0_1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8ccbe9f1b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128ccbe9f1b_0_4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28ccbe9f1b_0_4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942de48b1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12942de48b1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2942de48b1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8e8bf030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128e8bf0303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128e8bf0303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8e8bf0303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128e8bf0303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128e8bf0303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8e8bf0303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128e8bf0303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28e8bf0303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8e8bf0303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128e8bf0303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128e8bf0303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942de48b1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12942de48b1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000"/>
          </a:p>
        </p:txBody>
      </p:sp>
      <p:sp>
        <p:nvSpPr>
          <p:cNvPr id="343" name="Google Shape;343;g12942de48b1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dd2d1cc63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dd2d1cc63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3be33144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3be33144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8e8bf030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28e8bf030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4b370e863_0_1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74b370e863_0_12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74b370e863_0_12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8ccbe9f1b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128ccbe9f1b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28ccbe9f1b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dd2d1cc63_0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dd2d1cc63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dd2d1cc63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dd2d1cc63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dd2d1cc63_0_8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11dd2d1cc63_0_8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dd2d1cc63_0_9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11dd2d1cc63_0_9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rPr lang="en" sz="1200">
                <a:solidFill>
                  <a:schemeClr val="dk1"/>
                </a:solidFill>
              </a:rPr>
              <a:t>Continuous time formulation would also work.</a:t>
            </a:r>
            <a:endParaRPr sz="1200">
              <a:solidFill>
                <a:schemeClr val="dk1"/>
              </a:solidFill>
            </a:endParaRPr>
          </a:p>
        </p:txBody>
      </p:sp>
      <p:sp>
        <p:nvSpPr>
          <p:cNvPr id="462" name="Google Shape;462;g11dd2d1cc63_0_9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dd2d1cc63_0_10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11dd2d1cc63_0_10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497" name="Google Shape;497;g11dd2d1cc63_0_10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8e8bf0303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128e8bf0303_0_2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548" name="Google Shape;548;g128e8bf0303_0_2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28e8bf0303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128e8bf0303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588" name="Google Shape;588;g128e8bf0303_0_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3be33144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3be33144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000">
                <a:solidFill>
                  <a:srgbClr val="595959"/>
                </a:solidFill>
              </a:rPr>
              <a:t>Assistive free-flyers in space: perching for inspection / monitoring, tool retrieval and return, unpacking cargo, on-orbit servicing / assembly</a:t>
            </a:r>
            <a:endParaRPr baseline="-25000" sz="1000">
              <a:solidFill>
                <a:srgbClr val="595959"/>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8e8bf0303_0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g128e8bf0303_0_4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600">
              <a:solidFill>
                <a:schemeClr val="dk1"/>
              </a:solidFill>
            </a:endParaRPr>
          </a:p>
        </p:txBody>
      </p:sp>
      <p:sp>
        <p:nvSpPr>
          <p:cNvPr id="605" name="Google Shape;605;g128e8bf0303_0_4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8e8bf0303_0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128e8bf0303_0_3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615" name="Google Shape;615;g128e8bf0303_0_3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8e8bf0303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g128e8bf0303_0_4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652" name="Google Shape;652;g128e8bf0303_0_4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28e8bf0303_0_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g128e8bf0303_0_5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b="1" sz="1200">
              <a:solidFill>
                <a:schemeClr val="dk1"/>
              </a:solidFill>
            </a:endParaRPr>
          </a:p>
        </p:txBody>
      </p:sp>
      <p:sp>
        <p:nvSpPr>
          <p:cNvPr id="689" name="Google Shape;689;g128e8bf0303_0_5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1dd2d1cc63_0_1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g11dd2d1cc63_0_1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734" name="Google Shape;734;g11dd2d1cc63_0_1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dd2d1cc63_0_1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11dd2d1cc63_0_1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768" name="Google Shape;768;g11dd2d1cc63_0_1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1dd2d1cc63_0_1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g11dd2d1cc63_0_1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802" name="Google Shape;802;g11dd2d1cc63_0_1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1dd2d1cc63_0_1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g11dd2d1cc63_0_1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836" name="Google Shape;836;g11dd2d1cc63_0_12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1dd2d1cc63_0_1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g11dd2d1cc63_0_1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850" name="Google Shape;850;g11dd2d1cc63_0_12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1dd2d1cc63_0_1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g11dd2d1cc63_0_1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868" name="Google Shape;868;g11dd2d1cc63_0_12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23be331446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123be331446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1dd2d1cc63_0_1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g11dd2d1cc63_0_12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889" name="Google Shape;889;g11dd2d1cc63_0_12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1dd2d1cc63_0_1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g11dd2d1cc63_0_13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917" name="Google Shape;917;g11dd2d1cc63_0_13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1dd2d1cc63_0_1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11dd2d1cc63_0_1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952" name="Google Shape;952;g11dd2d1cc63_0_1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1bc03c9501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 name="Google Shape;995;g11bc03c9501_0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000">
                <a:solidFill>
                  <a:schemeClr val="dk1"/>
                </a:solidFill>
                <a:latin typeface="Helvetica Neue Light"/>
                <a:ea typeface="Helvetica Neue Light"/>
                <a:cs typeface="Helvetica Neue Light"/>
                <a:sym typeface="Helvetica Neue Light"/>
              </a:rPr>
              <a:t>Note: finite-sample =&gt; asymptotic bounds (but finite-sample bounds require more assumptions)</a:t>
            </a:r>
            <a:endParaRPr sz="10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1600"/>
              </a:spcAft>
              <a:buNone/>
            </a:pPr>
            <a:r>
              <a:t/>
            </a:r>
            <a:endParaRPr sz="200">
              <a:solidFill>
                <a:schemeClr val="dk1"/>
              </a:solidFill>
            </a:endParaRPr>
          </a:p>
        </p:txBody>
      </p:sp>
      <p:sp>
        <p:nvSpPr>
          <p:cNvPr id="996" name="Google Shape;996;g11bc03c9501_0_2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29989becf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29989becf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t/>
            </a:r>
            <a:endParaRPr sz="10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9989becf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9989bec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t/>
            </a:r>
            <a:endParaRPr sz="10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29989becff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g129989becff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1133" name="Google Shape;1133;g129989becff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29989becff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5" name="Google Shape;1165;g129989becff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1166" name="Google Shape;1166;g129989becff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1dd2d1cc63_0_1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g11dd2d1cc63_0_14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1214" name="Google Shape;1214;g11dd2d1cc63_0_14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1dd2d1cc63_0_1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9" name="Google Shape;1249;g11dd2d1cc63_0_1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1250" name="Google Shape;1250;g11dd2d1cc63_0_1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2af456792_0_7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72af456792_0_7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72af456792_0_7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1bc03c9501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5" name="Google Shape;1265;g11bc03c9501_0_4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1266" name="Google Shape;1266;g11bc03c9501_0_4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1dd2d1cc63_0_1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2" name="Google Shape;1282;g11dd2d1cc63_0_17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1283" name="Google Shape;1283;g11dd2d1cc63_0_17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1dd2d1cc63_0_1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7" name="Google Shape;1297;g11dd2d1cc63_0_17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1298" name="Google Shape;1298;g11dd2d1cc63_0_17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29989becff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129989becff_0_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1306" name="Google Shape;1306;g129989becff_0_2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1dd2d1cc63_0_1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g11dd2d1cc63_0_15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None/>
            </a:pPr>
            <a:r>
              <a:t/>
            </a:r>
            <a:endParaRPr sz="1200">
              <a:solidFill>
                <a:schemeClr val="dk1"/>
              </a:solidFill>
            </a:endParaRPr>
          </a:p>
        </p:txBody>
      </p:sp>
      <p:sp>
        <p:nvSpPr>
          <p:cNvPr id="1313" name="Google Shape;1313;g11dd2d1cc63_0_15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1bc03c9501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1" name="Google Shape;1321;g11bc03c9501_0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11bc03c9501_0_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2942de48b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g12942de48b1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9" name="Google Shape;1339;g12942de48b1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28e8bf0303_0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g128e8bf0303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2942de48b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g12942de48b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8ccbe9f1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128ccbe9f1b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28ccbe9f1b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8ccbe9f1b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128ccbe9f1b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28ccbe9f1b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8ccbe9f1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8ccbe9f1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8ccbe9f1b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128ccbe9f1b_0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O</a:t>
            </a:r>
            <a:r>
              <a:rPr lang="en">
                <a:solidFill>
                  <a:schemeClr val="dk1"/>
                </a:solidFill>
              </a:rPr>
              <a:t>ngoing</a:t>
            </a:r>
            <a:r>
              <a:rPr lang="en">
                <a:solidFill>
                  <a:schemeClr val="dk1"/>
                </a:solidFill>
              </a:rPr>
              <a:t> work with continuous time formulation with an SDE</a:t>
            </a:r>
            <a:endParaRPr>
              <a:solidFill>
                <a:schemeClr val="dk1"/>
              </a:solidFill>
            </a:endParaRPr>
          </a:p>
        </p:txBody>
      </p:sp>
      <p:sp>
        <p:nvSpPr>
          <p:cNvPr id="187" name="Google Shape;187;g128ccbe9f1b_0_1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47.png"/><Relationship Id="rId9" Type="http://schemas.openxmlformats.org/officeDocument/2006/relationships/hyperlink" Target="https://arxiv.org/pdf/1807.08912.pdf" TargetMode="External"/><Relationship Id="rId5" Type="http://schemas.openxmlformats.org/officeDocument/2006/relationships/image" Target="../media/image42.png"/><Relationship Id="rId6" Type="http://schemas.openxmlformats.org/officeDocument/2006/relationships/image" Target="../media/image50.png"/><Relationship Id="rId7" Type="http://schemas.openxmlformats.org/officeDocument/2006/relationships/image" Target="../media/image46.png"/><Relationship Id="rId8"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47.png"/><Relationship Id="rId10" Type="http://schemas.openxmlformats.org/officeDocument/2006/relationships/image" Target="../media/image54.png"/><Relationship Id="rId9" Type="http://schemas.openxmlformats.org/officeDocument/2006/relationships/image" Target="../media/image52.png"/><Relationship Id="rId5" Type="http://schemas.openxmlformats.org/officeDocument/2006/relationships/image" Target="../media/image42.png"/><Relationship Id="rId6" Type="http://schemas.openxmlformats.org/officeDocument/2006/relationships/hyperlink" Target="https://arxiv.org/pdf/1807.08912.pdf" TargetMode="External"/><Relationship Id="rId7" Type="http://schemas.openxmlformats.org/officeDocument/2006/relationships/image" Target="../media/image49.png"/><Relationship Id="rId8" Type="http://schemas.openxmlformats.org/officeDocument/2006/relationships/image" Target="../media/image53.png"/></Relationships>
</file>

<file path=ppt/slides/_rels/slide14.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59.png"/><Relationship Id="rId13" Type="http://schemas.openxmlformats.org/officeDocument/2006/relationships/image" Target="../media/image65.png"/><Relationship Id="rId12" Type="http://schemas.openxmlformats.org/officeDocument/2006/relationships/image" Target="../media/image62.png"/><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47.png"/><Relationship Id="rId9"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5.png"/><Relationship Id="rId8" Type="http://schemas.openxmlformats.org/officeDocument/2006/relationships/image" Target="../media/image60.png"/></Relationships>
</file>

<file path=ppt/slides/_rels/slide15.xml.rels><?xml version="1.0" encoding="UTF-8" standalone="yes"?><Relationships xmlns="http://schemas.openxmlformats.org/package/2006/relationships"><Relationship Id="rId10" Type="http://schemas.openxmlformats.org/officeDocument/2006/relationships/image" Target="../media/image74.png"/><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61.png"/><Relationship Id="rId9" Type="http://schemas.openxmlformats.org/officeDocument/2006/relationships/image" Target="../media/image72.png"/><Relationship Id="rId5" Type="http://schemas.openxmlformats.org/officeDocument/2006/relationships/image" Target="../media/image67.png"/><Relationship Id="rId6" Type="http://schemas.openxmlformats.org/officeDocument/2006/relationships/image" Target="../media/image83.png"/><Relationship Id="rId7" Type="http://schemas.openxmlformats.org/officeDocument/2006/relationships/image" Target="../media/image88.png"/><Relationship Id="rId8"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4.png"/><Relationship Id="rId4" Type="http://schemas.openxmlformats.org/officeDocument/2006/relationships/image" Target="../media/image70.png"/><Relationship Id="rId5" Type="http://schemas.openxmlformats.org/officeDocument/2006/relationships/image" Target="../media/image29.png"/><Relationship Id="rId6" Type="http://schemas.openxmlformats.org/officeDocument/2006/relationships/image" Target="../media/image33.png"/></Relationships>
</file>

<file path=ppt/slides/_rels/slide17.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77.png"/><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9.png"/><Relationship Id="rId4" Type="http://schemas.openxmlformats.org/officeDocument/2006/relationships/image" Target="../media/image71.png"/><Relationship Id="rId9" Type="http://schemas.openxmlformats.org/officeDocument/2006/relationships/image" Target="../media/image76.png"/><Relationship Id="rId5" Type="http://schemas.openxmlformats.org/officeDocument/2006/relationships/image" Target="../media/image73.png"/><Relationship Id="rId6" Type="http://schemas.openxmlformats.org/officeDocument/2006/relationships/image" Target="../media/image68.png"/><Relationship Id="rId7" Type="http://schemas.openxmlformats.org/officeDocument/2006/relationships/image" Target="../media/image78.png"/><Relationship Id="rId8"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60.png"/><Relationship Id="rId5" Type="http://schemas.openxmlformats.org/officeDocument/2006/relationships/image" Target="../media/image58.png"/><Relationship Id="rId6" Type="http://schemas.openxmlformats.org/officeDocument/2006/relationships/image" Target="../media/image65.png"/><Relationship Id="rId7"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2.png"/><Relationship Id="rId4" Type="http://schemas.openxmlformats.org/officeDocument/2006/relationships/image" Target="../media/image81.jpg"/><Relationship Id="rId5" Type="http://schemas.openxmlformats.org/officeDocument/2006/relationships/image" Target="../media/image194.png"/><Relationship Id="rId6"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jpg"/><Relationship Id="rId7"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5ux1Jg4FgEs" TargetMode="External"/><Relationship Id="rId4" Type="http://schemas.openxmlformats.org/officeDocument/2006/relationships/image" Target="../media/image7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83.png"/><Relationship Id="rId6" Type="http://schemas.openxmlformats.org/officeDocument/2006/relationships/image" Target="../media/image88.png"/><Relationship Id="rId7" Type="http://schemas.openxmlformats.org/officeDocument/2006/relationships/image" Target="../media/image66.png"/><Relationship Id="rId8"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5.jp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8.png"/><Relationship Id="rId8"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4.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11" Type="http://schemas.openxmlformats.org/officeDocument/2006/relationships/image" Target="../media/image94.png"/><Relationship Id="rId10" Type="http://schemas.openxmlformats.org/officeDocument/2006/relationships/image" Target="../media/image101.png"/><Relationship Id="rId13" Type="http://schemas.openxmlformats.org/officeDocument/2006/relationships/image" Target="../media/image131.png"/><Relationship Id="rId12"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6.png"/><Relationship Id="rId4" Type="http://schemas.openxmlformats.org/officeDocument/2006/relationships/image" Target="../media/image92.png"/><Relationship Id="rId9" Type="http://schemas.openxmlformats.org/officeDocument/2006/relationships/image" Target="../media/image97.png"/><Relationship Id="rId15" Type="http://schemas.openxmlformats.org/officeDocument/2006/relationships/image" Target="../media/image104.png"/><Relationship Id="rId14" Type="http://schemas.openxmlformats.org/officeDocument/2006/relationships/image" Target="../media/image99.png"/><Relationship Id="rId16" Type="http://schemas.openxmlformats.org/officeDocument/2006/relationships/image" Target="../media/image95.png"/><Relationship Id="rId5" Type="http://schemas.openxmlformats.org/officeDocument/2006/relationships/image" Target="../media/image90.png"/><Relationship Id="rId6" Type="http://schemas.openxmlformats.org/officeDocument/2006/relationships/image" Target="../media/image87.png"/><Relationship Id="rId7" Type="http://schemas.openxmlformats.org/officeDocument/2006/relationships/image" Target="../media/image91.png"/><Relationship Id="rId8" Type="http://schemas.openxmlformats.org/officeDocument/2006/relationships/image" Target="../media/image89.png"/></Relationships>
</file>

<file path=ppt/slides/_rels/slide26.xml.rels><?xml version="1.0" encoding="UTF-8" standalone="yes"?><Relationships xmlns="http://schemas.openxmlformats.org/package/2006/relationships"><Relationship Id="rId11" Type="http://schemas.openxmlformats.org/officeDocument/2006/relationships/image" Target="../media/image108.png"/><Relationship Id="rId10" Type="http://schemas.openxmlformats.org/officeDocument/2006/relationships/image" Target="../media/image107.png"/><Relationship Id="rId13" Type="http://schemas.openxmlformats.org/officeDocument/2006/relationships/image" Target="../media/image111.png"/><Relationship Id="rId12" Type="http://schemas.openxmlformats.org/officeDocument/2006/relationships/image" Target="../media/image98.png"/><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93.png"/><Relationship Id="rId4" Type="http://schemas.openxmlformats.org/officeDocument/2006/relationships/image" Target="../media/image124.png"/><Relationship Id="rId9" Type="http://schemas.openxmlformats.org/officeDocument/2006/relationships/image" Target="../media/image103.png"/><Relationship Id="rId15" Type="http://schemas.openxmlformats.org/officeDocument/2006/relationships/image" Target="../media/image110.png"/><Relationship Id="rId14" Type="http://schemas.openxmlformats.org/officeDocument/2006/relationships/image" Target="../media/image113.png"/><Relationship Id="rId5" Type="http://schemas.openxmlformats.org/officeDocument/2006/relationships/image" Target="../media/image100.png"/><Relationship Id="rId6" Type="http://schemas.openxmlformats.org/officeDocument/2006/relationships/image" Target="../media/image106.png"/><Relationship Id="rId7" Type="http://schemas.openxmlformats.org/officeDocument/2006/relationships/image" Target="../media/image102.jpg"/><Relationship Id="rId8" Type="http://schemas.openxmlformats.org/officeDocument/2006/relationships/image" Target="../media/image105.png"/></Relationships>
</file>

<file path=ppt/slides/_rels/slide27.xml.rels><?xml version="1.0" encoding="UTF-8" standalone="yes"?><Relationships xmlns="http://schemas.openxmlformats.org/package/2006/relationships"><Relationship Id="rId11" Type="http://schemas.openxmlformats.org/officeDocument/2006/relationships/image" Target="../media/image108.png"/><Relationship Id="rId10" Type="http://schemas.openxmlformats.org/officeDocument/2006/relationships/image" Target="../media/image115.png"/><Relationship Id="rId13" Type="http://schemas.openxmlformats.org/officeDocument/2006/relationships/image" Target="../media/image114.png"/><Relationship Id="rId12" Type="http://schemas.openxmlformats.org/officeDocument/2006/relationships/image" Target="../media/image122.png"/><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02.jpg"/><Relationship Id="rId4" Type="http://schemas.openxmlformats.org/officeDocument/2006/relationships/image" Target="../media/image105.png"/><Relationship Id="rId9" Type="http://schemas.openxmlformats.org/officeDocument/2006/relationships/image" Target="../media/image107.png"/><Relationship Id="rId15" Type="http://schemas.openxmlformats.org/officeDocument/2006/relationships/image" Target="../media/image120.png"/><Relationship Id="rId14" Type="http://schemas.openxmlformats.org/officeDocument/2006/relationships/image" Target="../media/image121.png"/><Relationship Id="rId17" Type="http://schemas.openxmlformats.org/officeDocument/2006/relationships/image" Target="../media/image118.png"/><Relationship Id="rId16" Type="http://schemas.openxmlformats.org/officeDocument/2006/relationships/image" Target="../media/image117.png"/><Relationship Id="rId5" Type="http://schemas.openxmlformats.org/officeDocument/2006/relationships/image" Target="../media/image98.png"/><Relationship Id="rId6" Type="http://schemas.openxmlformats.org/officeDocument/2006/relationships/image" Target="../media/image106.png"/><Relationship Id="rId7" Type="http://schemas.openxmlformats.org/officeDocument/2006/relationships/image" Target="../media/image109.png"/><Relationship Id="rId8" Type="http://schemas.openxmlformats.org/officeDocument/2006/relationships/image" Target="../media/image112.png"/></Relationships>
</file>

<file path=ppt/slides/_rels/slide28.xml.rels><?xml version="1.0" encoding="UTF-8" standalone="yes"?><Relationships xmlns="http://schemas.openxmlformats.org/package/2006/relationships"><Relationship Id="rId11" Type="http://schemas.openxmlformats.org/officeDocument/2006/relationships/image" Target="../media/image116.png"/><Relationship Id="rId10" Type="http://schemas.openxmlformats.org/officeDocument/2006/relationships/image" Target="../media/image108.png"/><Relationship Id="rId13" Type="http://schemas.openxmlformats.org/officeDocument/2006/relationships/image" Target="../media/image117.png"/><Relationship Id="rId12" Type="http://schemas.openxmlformats.org/officeDocument/2006/relationships/image" Target="../media/image125.png"/><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23.png"/><Relationship Id="rId15" Type="http://schemas.openxmlformats.org/officeDocument/2006/relationships/image" Target="../media/image129.png"/><Relationship Id="rId14" Type="http://schemas.openxmlformats.org/officeDocument/2006/relationships/image" Target="../media/image118.png"/><Relationship Id="rId17" Type="http://schemas.openxmlformats.org/officeDocument/2006/relationships/image" Target="../media/image130.png"/><Relationship Id="rId16" Type="http://schemas.openxmlformats.org/officeDocument/2006/relationships/image" Target="../media/image133.png"/><Relationship Id="rId5" Type="http://schemas.openxmlformats.org/officeDocument/2006/relationships/image" Target="../media/image106.png"/><Relationship Id="rId6" Type="http://schemas.openxmlformats.org/officeDocument/2006/relationships/image" Target="../media/image119.png"/><Relationship Id="rId7" Type="http://schemas.openxmlformats.org/officeDocument/2006/relationships/image" Target="../media/image107.png"/><Relationship Id="rId8" Type="http://schemas.openxmlformats.org/officeDocument/2006/relationships/image" Target="../media/image10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7.png"/><Relationship Id="rId4" Type="http://schemas.openxmlformats.org/officeDocument/2006/relationships/image" Target="../media/image136.png"/><Relationship Id="rId5" Type="http://schemas.openxmlformats.org/officeDocument/2006/relationships/image" Target="../media/image134.png"/><Relationship Id="rId6" Type="http://schemas.openxmlformats.org/officeDocument/2006/relationships/image" Target="../media/image86.png"/><Relationship Id="rId7" Type="http://schemas.openxmlformats.org/officeDocument/2006/relationships/image" Target="../media/image92.png"/><Relationship Id="rId8"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95.png"/><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11" Type="http://schemas.openxmlformats.org/officeDocument/2006/relationships/image" Target="../media/image89.png"/><Relationship Id="rId10" Type="http://schemas.openxmlformats.org/officeDocument/2006/relationships/image" Target="../media/image91.png"/><Relationship Id="rId13" Type="http://schemas.openxmlformats.org/officeDocument/2006/relationships/image" Target="../media/image101.png"/><Relationship Id="rId12" Type="http://schemas.openxmlformats.org/officeDocument/2006/relationships/image" Target="../media/image97.png"/><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7.png"/><Relationship Id="rId4" Type="http://schemas.openxmlformats.org/officeDocument/2006/relationships/image" Target="../media/image136.png"/><Relationship Id="rId9" Type="http://schemas.openxmlformats.org/officeDocument/2006/relationships/image" Target="../media/image87.png"/><Relationship Id="rId15" Type="http://schemas.openxmlformats.org/officeDocument/2006/relationships/image" Target="../media/image126.png"/><Relationship Id="rId14" Type="http://schemas.openxmlformats.org/officeDocument/2006/relationships/image" Target="../media/image94.png"/><Relationship Id="rId17" Type="http://schemas.openxmlformats.org/officeDocument/2006/relationships/image" Target="../media/image132.png"/><Relationship Id="rId16" Type="http://schemas.openxmlformats.org/officeDocument/2006/relationships/image" Target="../media/image128.png"/><Relationship Id="rId5" Type="http://schemas.openxmlformats.org/officeDocument/2006/relationships/image" Target="../media/image134.png"/><Relationship Id="rId6" Type="http://schemas.openxmlformats.org/officeDocument/2006/relationships/image" Target="../media/image86.png"/><Relationship Id="rId18" Type="http://schemas.openxmlformats.org/officeDocument/2006/relationships/image" Target="../media/image135.png"/><Relationship Id="rId7" Type="http://schemas.openxmlformats.org/officeDocument/2006/relationships/image" Target="../media/image92.png"/><Relationship Id="rId8" Type="http://schemas.openxmlformats.org/officeDocument/2006/relationships/image" Target="../media/image90.png"/></Relationships>
</file>

<file path=ppt/slides/_rels/slide32.xml.rels><?xml version="1.0" encoding="UTF-8" standalone="yes"?><Relationships xmlns="http://schemas.openxmlformats.org/package/2006/relationships"><Relationship Id="rId11" Type="http://schemas.openxmlformats.org/officeDocument/2006/relationships/image" Target="../media/image89.png"/><Relationship Id="rId10" Type="http://schemas.openxmlformats.org/officeDocument/2006/relationships/image" Target="../media/image91.png"/><Relationship Id="rId13" Type="http://schemas.openxmlformats.org/officeDocument/2006/relationships/image" Target="../media/image101.png"/><Relationship Id="rId12" Type="http://schemas.openxmlformats.org/officeDocument/2006/relationships/image" Target="../media/image97.png"/><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7.png"/><Relationship Id="rId4" Type="http://schemas.openxmlformats.org/officeDocument/2006/relationships/image" Target="../media/image136.png"/><Relationship Id="rId9" Type="http://schemas.openxmlformats.org/officeDocument/2006/relationships/image" Target="../media/image87.png"/><Relationship Id="rId15" Type="http://schemas.openxmlformats.org/officeDocument/2006/relationships/image" Target="../media/image137.png"/><Relationship Id="rId14" Type="http://schemas.openxmlformats.org/officeDocument/2006/relationships/image" Target="../media/image94.png"/><Relationship Id="rId17" Type="http://schemas.openxmlformats.org/officeDocument/2006/relationships/image" Target="../media/image139.png"/><Relationship Id="rId16" Type="http://schemas.openxmlformats.org/officeDocument/2006/relationships/image" Target="../media/image141.png"/><Relationship Id="rId5" Type="http://schemas.openxmlformats.org/officeDocument/2006/relationships/image" Target="../media/image134.png"/><Relationship Id="rId6" Type="http://schemas.openxmlformats.org/officeDocument/2006/relationships/image" Target="../media/image86.png"/><Relationship Id="rId18" Type="http://schemas.openxmlformats.org/officeDocument/2006/relationships/image" Target="../media/image138.png"/><Relationship Id="rId7" Type="http://schemas.openxmlformats.org/officeDocument/2006/relationships/image" Target="../media/image92.png"/><Relationship Id="rId8" Type="http://schemas.openxmlformats.org/officeDocument/2006/relationships/image" Target="../media/image90.png"/></Relationships>
</file>

<file path=ppt/slides/_rels/slide33.xml.rels><?xml version="1.0" encoding="UTF-8" standalone="yes"?><Relationships xmlns="http://schemas.openxmlformats.org/package/2006/relationships"><Relationship Id="rId11" Type="http://schemas.openxmlformats.org/officeDocument/2006/relationships/image" Target="../media/image145.png"/><Relationship Id="rId10" Type="http://schemas.openxmlformats.org/officeDocument/2006/relationships/image" Target="../media/image97.png"/><Relationship Id="rId13" Type="http://schemas.openxmlformats.org/officeDocument/2006/relationships/image" Target="../media/image146.png"/><Relationship Id="rId12" Type="http://schemas.openxmlformats.org/officeDocument/2006/relationships/image" Target="../media/image148.png"/><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27.png"/><Relationship Id="rId4" Type="http://schemas.openxmlformats.org/officeDocument/2006/relationships/image" Target="../media/image136.png"/><Relationship Id="rId9" Type="http://schemas.openxmlformats.org/officeDocument/2006/relationships/image" Target="../media/image142.png"/><Relationship Id="rId15" Type="http://schemas.openxmlformats.org/officeDocument/2006/relationships/image" Target="../media/image150.png"/><Relationship Id="rId14" Type="http://schemas.openxmlformats.org/officeDocument/2006/relationships/image" Target="../media/image149.png"/><Relationship Id="rId17" Type="http://schemas.openxmlformats.org/officeDocument/2006/relationships/image" Target="../media/image151.png"/><Relationship Id="rId16" Type="http://schemas.openxmlformats.org/officeDocument/2006/relationships/image" Target="../media/image153.png"/><Relationship Id="rId5" Type="http://schemas.openxmlformats.org/officeDocument/2006/relationships/image" Target="../media/image134.png"/><Relationship Id="rId6" Type="http://schemas.openxmlformats.org/officeDocument/2006/relationships/image" Target="../media/image140.png"/><Relationship Id="rId7" Type="http://schemas.openxmlformats.org/officeDocument/2006/relationships/image" Target="../media/image87.png"/><Relationship Id="rId8" Type="http://schemas.openxmlformats.org/officeDocument/2006/relationships/image" Target="../media/image1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144.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144.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09.png"/><Relationship Id="rId4" Type="http://schemas.openxmlformats.org/officeDocument/2006/relationships/image" Target="../media/image147.png"/><Relationship Id="rId9" Type="http://schemas.openxmlformats.org/officeDocument/2006/relationships/image" Target="../media/image108.png"/><Relationship Id="rId5" Type="http://schemas.openxmlformats.org/officeDocument/2006/relationships/image" Target="../media/image14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09.png"/><Relationship Id="rId4" Type="http://schemas.openxmlformats.org/officeDocument/2006/relationships/image" Target="../media/image147.png"/><Relationship Id="rId5" Type="http://schemas.openxmlformats.org/officeDocument/2006/relationships/image" Target="../media/image1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09.png"/><Relationship Id="rId4" Type="http://schemas.openxmlformats.org/officeDocument/2006/relationships/image" Target="../media/image147.png"/><Relationship Id="rId5" Type="http://schemas.openxmlformats.org/officeDocument/2006/relationships/image" Target="../media/image1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09.png"/><Relationship Id="rId4" Type="http://schemas.openxmlformats.org/officeDocument/2006/relationships/image" Target="../media/image147.png"/><Relationship Id="rId5" Type="http://schemas.openxmlformats.org/officeDocument/2006/relationships/image" Target="../media/image1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6.png"/><Relationship Id="rId11" Type="http://schemas.openxmlformats.org/officeDocument/2006/relationships/image" Target="../media/image20.png"/><Relationship Id="rId10" Type="http://schemas.openxmlformats.org/officeDocument/2006/relationships/image" Target="../media/image17.jpg"/><Relationship Id="rId12" Type="http://schemas.openxmlformats.org/officeDocument/2006/relationships/image" Target="../media/image41.png"/><Relationship Id="rId9" Type="http://schemas.openxmlformats.org/officeDocument/2006/relationships/image" Target="../media/image64.png"/><Relationship Id="rId5" Type="http://schemas.openxmlformats.org/officeDocument/2006/relationships/image" Target="../media/image9.jpg"/><Relationship Id="rId6" Type="http://schemas.openxmlformats.org/officeDocument/2006/relationships/image" Target="../media/image11.jpg"/><Relationship Id="rId7" Type="http://schemas.openxmlformats.org/officeDocument/2006/relationships/image" Target="../media/image10.png"/><Relationship Id="rId8"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09.png"/><Relationship Id="rId4" Type="http://schemas.openxmlformats.org/officeDocument/2006/relationships/image" Target="../media/image147.png"/><Relationship Id="rId5" Type="http://schemas.openxmlformats.org/officeDocument/2006/relationships/image" Target="../media/image1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09.png"/><Relationship Id="rId4" Type="http://schemas.openxmlformats.org/officeDocument/2006/relationships/image" Target="../media/image147.png"/><Relationship Id="rId5" Type="http://schemas.openxmlformats.org/officeDocument/2006/relationships/image" Target="../media/image1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09.png"/><Relationship Id="rId4" Type="http://schemas.openxmlformats.org/officeDocument/2006/relationships/image" Target="../media/image147.png"/><Relationship Id="rId5" Type="http://schemas.openxmlformats.org/officeDocument/2006/relationships/image" Target="../media/image144.png"/></Relationships>
</file>

<file path=ppt/slides/_rels/slide43.xml.rels><?xml version="1.0" encoding="UTF-8" standalone="yes"?><Relationships xmlns="http://schemas.openxmlformats.org/package/2006/relationships"><Relationship Id="rId11" Type="http://schemas.openxmlformats.org/officeDocument/2006/relationships/image" Target="../media/image165.png"/><Relationship Id="rId10" Type="http://schemas.openxmlformats.org/officeDocument/2006/relationships/image" Target="../media/image154.png"/><Relationship Id="rId12" Type="http://schemas.openxmlformats.org/officeDocument/2006/relationships/image" Target="../media/image157.png"/><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55.png"/><Relationship Id="rId4" Type="http://schemas.openxmlformats.org/officeDocument/2006/relationships/image" Target="../media/image161.png"/><Relationship Id="rId9" Type="http://schemas.openxmlformats.org/officeDocument/2006/relationships/image" Target="../media/image156.png"/><Relationship Id="rId5" Type="http://schemas.openxmlformats.org/officeDocument/2006/relationships/image" Target="../media/image158.png"/><Relationship Id="rId6" Type="http://schemas.openxmlformats.org/officeDocument/2006/relationships/image" Target="../media/image152.png"/><Relationship Id="rId7" Type="http://schemas.openxmlformats.org/officeDocument/2006/relationships/image" Target="../media/image163.png"/><Relationship Id="rId8" Type="http://schemas.openxmlformats.org/officeDocument/2006/relationships/image" Target="../media/image109.png"/></Relationships>
</file>

<file path=ppt/slides/_rels/slide44.xml.rels><?xml version="1.0" encoding="UTF-8" standalone="yes"?><Relationships xmlns="http://schemas.openxmlformats.org/package/2006/relationships"><Relationship Id="rId11" Type="http://schemas.openxmlformats.org/officeDocument/2006/relationships/image" Target="../media/image172.png"/><Relationship Id="rId10" Type="http://schemas.openxmlformats.org/officeDocument/2006/relationships/image" Target="../media/image170.png"/><Relationship Id="rId13" Type="http://schemas.openxmlformats.org/officeDocument/2006/relationships/image" Target="../media/image173.png"/><Relationship Id="rId12" Type="http://schemas.openxmlformats.org/officeDocument/2006/relationships/image" Target="../media/image171.png"/><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9.png"/><Relationship Id="rId4" Type="http://schemas.openxmlformats.org/officeDocument/2006/relationships/image" Target="../media/image166.png"/><Relationship Id="rId9" Type="http://schemas.openxmlformats.org/officeDocument/2006/relationships/image" Target="../media/image164.png"/><Relationship Id="rId15" Type="http://schemas.openxmlformats.org/officeDocument/2006/relationships/image" Target="../media/image175.png"/><Relationship Id="rId14" Type="http://schemas.openxmlformats.org/officeDocument/2006/relationships/image" Target="../media/image168.png"/><Relationship Id="rId5" Type="http://schemas.openxmlformats.org/officeDocument/2006/relationships/image" Target="../media/image160.png"/><Relationship Id="rId6" Type="http://schemas.openxmlformats.org/officeDocument/2006/relationships/image" Target="../media/image162.png"/><Relationship Id="rId7" Type="http://schemas.openxmlformats.org/officeDocument/2006/relationships/image" Target="../media/image167.png"/><Relationship Id="rId8" Type="http://schemas.openxmlformats.org/officeDocument/2006/relationships/image" Target="../media/image169.png"/></Relationships>
</file>

<file path=ppt/slides/_rels/slide45.xml.rels><?xml version="1.0" encoding="UTF-8" standalone="yes"?><Relationships xmlns="http://schemas.openxmlformats.org/package/2006/relationships"><Relationship Id="rId11" Type="http://schemas.openxmlformats.org/officeDocument/2006/relationships/image" Target="../media/image178.png"/><Relationship Id="rId10" Type="http://schemas.openxmlformats.org/officeDocument/2006/relationships/image" Target="../media/image171.png"/><Relationship Id="rId13" Type="http://schemas.openxmlformats.org/officeDocument/2006/relationships/image" Target="../media/image177.png"/><Relationship Id="rId12" Type="http://schemas.openxmlformats.org/officeDocument/2006/relationships/image" Target="../media/image180.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0.png"/><Relationship Id="rId4" Type="http://schemas.openxmlformats.org/officeDocument/2006/relationships/image" Target="../media/image174.png"/><Relationship Id="rId9" Type="http://schemas.openxmlformats.org/officeDocument/2006/relationships/image" Target="../media/image172.png"/><Relationship Id="rId15" Type="http://schemas.openxmlformats.org/officeDocument/2006/relationships/image" Target="../media/image175.png"/><Relationship Id="rId14" Type="http://schemas.openxmlformats.org/officeDocument/2006/relationships/image" Target="../media/image173.png"/><Relationship Id="rId17" Type="http://schemas.openxmlformats.org/officeDocument/2006/relationships/image" Target="../media/image185.png"/><Relationship Id="rId16" Type="http://schemas.openxmlformats.org/officeDocument/2006/relationships/image" Target="../media/image181.png"/><Relationship Id="rId5" Type="http://schemas.openxmlformats.org/officeDocument/2006/relationships/image" Target="../media/image167.png"/><Relationship Id="rId6" Type="http://schemas.openxmlformats.org/officeDocument/2006/relationships/image" Target="../media/image176.png"/><Relationship Id="rId7" Type="http://schemas.openxmlformats.org/officeDocument/2006/relationships/image" Target="../media/image164.png"/><Relationship Id="rId8" Type="http://schemas.openxmlformats.org/officeDocument/2006/relationships/image" Target="../media/image1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84.png"/><Relationship Id="rId4" Type="http://schemas.openxmlformats.org/officeDocument/2006/relationships/image" Target="../media/image109.png"/><Relationship Id="rId5" Type="http://schemas.openxmlformats.org/officeDocument/2006/relationships/image" Target="../media/image156.png"/><Relationship Id="rId6" Type="http://schemas.openxmlformats.org/officeDocument/2006/relationships/image" Target="../media/image154.png"/><Relationship Id="rId7" Type="http://schemas.openxmlformats.org/officeDocument/2006/relationships/image" Target="../media/image165.png"/></Relationships>
</file>

<file path=ppt/slides/_rels/slide47.xml.rels><?xml version="1.0" encoding="UTF-8" standalone="yes"?><Relationships xmlns="http://schemas.openxmlformats.org/package/2006/relationships"><Relationship Id="rId11" Type="http://schemas.openxmlformats.org/officeDocument/2006/relationships/image" Target="../media/image188.png"/><Relationship Id="rId10" Type="http://schemas.openxmlformats.org/officeDocument/2006/relationships/image" Target="../media/image183.png"/><Relationship Id="rId13" Type="http://schemas.openxmlformats.org/officeDocument/2006/relationships/image" Target="../media/image191.png"/><Relationship Id="rId12" Type="http://schemas.openxmlformats.org/officeDocument/2006/relationships/image" Target="../media/image192.png"/><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15.png"/><Relationship Id="rId4" Type="http://schemas.openxmlformats.org/officeDocument/2006/relationships/image" Target="../media/image86.png"/><Relationship Id="rId9" Type="http://schemas.openxmlformats.org/officeDocument/2006/relationships/image" Target="../media/image187.png"/><Relationship Id="rId15" Type="http://schemas.openxmlformats.org/officeDocument/2006/relationships/image" Target="../media/image109.png"/><Relationship Id="rId14" Type="http://schemas.openxmlformats.org/officeDocument/2006/relationships/image" Target="../media/image186.png"/><Relationship Id="rId16" Type="http://schemas.openxmlformats.org/officeDocument/2006/relationships/image" Target="../media/image154.png"/><Relationship Id="rId5" Type="http://schemas.openxmlformats.org/officeDocument/2006/relationships/image" Target="../media/image92.png"/><Relationship Id="rId6" Type="http://schemas.openxmlformats.org/officeDocument/2006/relationships/image" Target="../media/image94.png"/><Relationship Id="rId7" Type="http://schemas.openxmlformats.org/officeDocument/2006/relationships/image" Target="../media/image179.png"/><Relationship Id="rId8"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09.png"/><Relationship Id="rId4" Type="http://schemas.openxmlformats.org/officeDocument/2006/relationships/image" Target="../media/image117.png"/><Relationship Id="rId5" Type="http://schemas.openxmlformats.org/officeDocument/2006/relationships/image" Target="../media/image189.png"/><Relationship Id="rId6" Type="http://schemas.openxmlformats.org/officeDocument/2006/relationships/image" Target="../media/image1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01.png"/><Relationship Id="rId4" Type="http://schemas.openxmlformats.org/officeDocument/2006/relationships/image" Target="../media/image195.png"/><Relationship Id="rId5" Type="http://schemas.openxmlformats.org/officeDocument/2006/relationships/image" Target="../media/image197.png"/><Relationship Id="rId6" Type="http://schemas.openxmlformats.org/officeDocument/2006/relationships/image" Target="../media/image196.png"/><Relationship Id="rId7" Type="http://schemas.openxmlformats.org/officeDocument/2006/relationships/image" Target="../media/image1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7.png"/><Relationship Id="rId7" Type="http://schemas.openxmlformats.org/officeDocument/2006/relationships/image" Target="../media/image22.png"/><Relationship Id="rId8"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01.png"/><Relationship Id="rId4" Type="http://schemas.openxmlformats.org/officeDocument/2006/relationships/image" Target="../media/image203.png"/><Relationship Id="rId5" Type="http://schemas.openxmlformats.org/officeDocument/2006/relationships/image" Target="../media/image195.png"/><Relationship Id="rId6" Type="http://schemas.openxmlformats.org/officeDocument/2006/relationships/image" Target="../media/image197.png"/><Relationship Id="rId7" Type="http://schemas.openxmlformats.org/officeDocument/2006/relationships/image" Target="../media/image196.png"/><Relationship Id="rId8" Type="http://schemas.openxmlformats.org/officeDocument/2006/relationships/image" Target="../media/image1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96.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198.png"/><Relationship Id="rId7" Type="http://schemas.openxmlformats.org/officeDocument/2006/relationships/image" Target="../media/image202.png"/><Relationship Id="rId8" Type="http://schemas.openxmlformats.org/officeDocument/2006/relationships/image" Target="../media/image10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hyperlink" Target="http://www.youtube.com/watch?v=sDkblTwPuEg" TargetMode="External"/><Relationship Id="rId4" Type="http://schemas.openxmlformats.org/officeDocument/2006/relationships/image" Target="../media/image20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5.jp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8.png"/><Relationship Id="rId8" Type="http://schemas.openxmlformats.org/officeDocument/2006/relationships/image" Target="../media/image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5.jpg"/><Relationship Id="rId4" Type="http://schemas.openxmlformats.org/officeDocument/2006/relationships/image" Target="../media/image8.png"/><Relationship Id="rId5" Type="http://schemas.openxmlformats.org/officeDocument/2006/relationships/image" Target="../media/image84.png"/></Relationships>
</file>

<file path=ppt/slides/_rels/slide57.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07.jpg"/><Relationship Id="rId13" Type="http://schemas.openxmlformats.org/officeDocument/2006/relationships/image" Target="../media/image216.png"/><Relationship Id="rId12" Type="http://schemas.openxmlformats.org/officeDocument/2006/relationships/image" Target="../media/image211.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209.jpg"/><Relationship Id="rId15" Type="http://schemas.openxmlformats.org/officeDocument/2006/relationships/image" Target="../media/image212.png"/><Relationship Id="rId14" Type="http://schemas.openxmlformats.org/officeDocument/2006/relationships/image" Target="../media/image214.png"/><Relationship Id="rId5" Type="http://schemas.openxmlformats.org/officeDocument/2006/relationships/image" Target="../media/image205.png"/><Relationship Id="rId6" Type="http://schemas.openxmlformats.org/officeDocument/2006/relationships/image" Target="../media/image208.png"/><Relationship Id="rId7" Type="http://schemas.openxmlformats.org/officeDocument/2006/relationships/image" Target="../media/image213.jpg"/><Relationship Id="rId8" Type="http://schemas.openxmlformats.org/officeDocument/2006/relationships/image" Target="../media/image20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8.png"/><Relationship Id="rId8"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8.png"/><Relationship Id="rId8"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3.png"/><Relationship Id="rId11" Type="http://schemas.openxmlformats.org/officeDocument/2006/relationships/image" Target="../media/image35.png"/><Relationship Id="rId10" Type="http://schemas.openxmlformats.org/officeDocument/2006/relationships/image" Target="../media/image194.png"/><Relationship Id="rId9"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28.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51.png"/><Relationship Id="rId6"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864450" y="2682263"/>
            <a:ext cx="7415100" cy="9864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Clr>
                <a:srgbClr val="262626"/>
              </a:buClr>
              <a:buSzPts val="2300"/>
              <a:buFont typeface="Helvetica Neue Light"/>
              <a:buNone/>
            </a:pPr>
            <a:r>
              <a:rPr lang="en" sz="2300">
                <a:latin typeface="Helvetica Neue Light"/>
                <a:ea typeface="Helvetica Neue Light"/>
                <a:cs typeface="Helvetica Neue Light"/>
                <a:sym typeface="Helvetica Neue Light"/>
              </a:rPr>
              <a:t>Uncertainty-aware control strategies for </a:t>
            </a:r>
            <a:endParaRPr sz="23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262626"/>
              </a:buClr>
              <a:buSzPts val="2300"/>
              <a:buFont typeface="Helvetica Neue Light"/>
              <a:buNone/>
            </a:pPr>
            <a:r>
              <a:rPr lang="en" sz="2300">
                <a:latin typeface="Helvetica Neue Light"/>
                <a:ea typeface="Helvetica Neue Light"/>
                <a:cs typeface="Helvetica Neue Light"/>
                <a:sym typeface="Helvetica Neue Light"/>
              </a:rPr>
              <a:t>safe learning-based robotic autonomy</a:t>
            </a:r>
            <a:endParaRPr sz="2300">
              <a:latin typeface="Helvetica Neue Light"/>
              <a:ea typeface="Helvetica Neue Light"/>
              <a:cs typeface="Helvetica Neue Light"/>
              <a:sym typeface="Helvetica Neue Light"/>
            </a:endParaRPr>
          </a:p>
        </p:txBody>
      </p:sp>
      <p:sp>
        <p:nvSpPr>
          <p:cNvPr id="55" name="Google Shape;55;p13"/>
          <p:cNvSpPr txBox="1"/>
          <p:nvPr>
            <p:ph idx="1" type="subTitle"/>
          </p:nvPr>
        </p:nvSpPr>
        <p:spPr>
          <a:xfrm>
            <a:off x="2735550" y="3832950"/>
            <a:ext cx="3672900" cy="393600"/>
          </a:xfrm>
          <a:prstGeom prst="rect">
            <a:avLst/>
          </a:prstGeom>
          <a:noFill/>
          <a:ln>
            <a:noFill/>
          </a:ln>
        </p:spPr>
        <p:txBody>
          <a:bodyPr anchorCtr="0" anchor="b" bIns="34275" lIns="68575" spcFirstLastPara="1" rIns="68575" wrap="square" tIns="34275">
            <a:noAutofit/>
          </a:bodyPr>
          <a:lstStyle/>
          <a:p>
            <a:pPr indent="0" lvl="0" marL="0" marR="0" rtl="0" algn="ctr">
              <a:lnSpc>
                <a:spcPct val="85000"/>
              </a:lnSpc>
              <a:spcBef>
                <a:spcPts val="0"/>
              </a:spcBef>
              <a:spcAft>
                <a:spcPts val="0"/>
              </a:spcAft>
              <a:buClr>
                <a:srgbClr val="262626"/>
              </a:buClr>
              <a:buSzPts val="2300"/>
              <a:buFont typeface="Helvetica Neue Light"/>
              <a:buNone/>
            </a:pPr>
            <a:r>
              <a:rPr lang="en" sz="1800">
                <a:solidFill>
                  <a:schemeClr val="dk1"/>
                </a:solidFill>
                <a:latin typeface="Helvetica Neue Light"/>
                <a:ea typeface="Helvetica Neue Light"/>
                <a:cs typeface="Helvetica Neue Light"/>
                <a:sym typeface="Helvetica Neue Light"/>
              </a:rPr>
              <a:t>Thomas Lew</a:t>
            </a:r>
            <a:endParaRPr sz="1800">
              <a:solidFill>
                <a:schemeClr val="dk1"/>
              </a:solidFill>
              <a:latin typeface="Helvetica Neue Light"/>
              <a:ea typeface="Helvetica Neue Light"/>
              <a:cs typeface="Helvetica Neue Light"/>
              <a:sym typeface="Helvetica Neue Light"/>
            </a:endParaRPr>
          </a:p>
        </p:txBody>
      </p:sp>
      <p:pic>
        <p:nvPicPr>
          <p:cNvPr id="56" name="Google Shape;56;p13"/>
          <p:cNvPicPr preferRelativeResize="0"/>
          <p:nvPr/>
        </p:nvPicPr>
        <p:blipFill rotWithShape="1">
          <a:blip r:embed="rId3">
            <a:alphaModFix/>
          </a:blip>
          <a:srcRect b="0" l="0" r="0" t="0"/>
          <a:stretch/>
        </p:blipFill>
        <p:spPr>
          <a:xfrm>
            <a:off x="48150" y="3906400"/>
            <a:ext cx="699925" cy="699925"/>
          </a:xfrm>
          <a:prstGeom prst="rect">
            <a:avLst/>
          </a:prstGeom>
          <a:noFill/>
          <a:ln>
            <a:noFill/>
          </a:ln>
        </p:spPr>
      </p:pic>
      <p:pic>
        <p:nvPicPr>
          <p:cNvPr id="57" name="Google Shape;57;p13"/>
          <p:cNvPicPr preferRelativeResize="0"/>
          <p:nvPr/>
        </p:nvPicPr>
        <p:blipFill rotWithShape="1">
          <a:blip r:embed="rId4">
            <a:alphaModFix/>
          </a:blip>
          <a:srcRect b="0" l="0" r="0" t="0"/>
          <a:stretch/>
        </p:blipFill>
        <p:spPr>
          <a:xfrm>
            <a:off x="7175597" y="3940249"/>
            <a:ext cx="1968403" cy="765075"/>
          </a:xfrm>
          <a:prstGeom prst="rect">
            <a:avLst/>
          </a:prstGeom>
          <a:noFill/>
          <a:ln>
            <a:noFill/>
          </a:ln>
        </p:spPr>
      </p:pic>
      <p:sp>
        <p:nvSpPr>
          <p:cNvPr id="58" name="Google Shape;58;p13"/>
          <p:cNvSpPr/>
          <p:nvPr/>
        </p:nvSpPr>
        <p:spPr>
          <a:xfrm>
            <a:off x="0" y="4705325"/>
            <a:ext cx="9144000" cy="438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idx="12" type="sldNum"/>
          </p:nvPr>
        </p:nvSpPr>
        <p:spPr>
          <a:xfrm>
            <a:off x="8472458" y="47394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1" lang="en" sz="1000">
                <a:solidFill>
                  <a:srgbClr val="FFFFFF"/>
                </a:solidFill>
              </a:rPr>
              <a:t>‹#›</a:t>
            </a:fld>
            <a:endParaRPr b="1" sz="1000">
              <a:solidFill>
                <a:srgbClr val="FFFFFF"/>
              </a:solidFill>
            </a:endParaRPr>
          </a:p>
        </p:txBody>
      </p:sp>
      <p:sp>
        <p:nvSpPr>
          <p:cNvPr id="60" name="Google Shape;60;p13"/>
          <p:cNvSpPr txBox="1"/>
          <p:nvPr/>
        </p:nvSpPr>
        <p:spPr>
          <a:xfrm>
            <a:off x="48150" y="4796275"/>
            <a:ext cx="1126800" cy="279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FFFFFF"/>
                </a:solidFill>
                <a:latin typeface="Helvetica Neue Light"/>
                <a:ea typeface="Helvetica Neue Light"/>
                <a:cs typeface="Helvetica Neue Light"/>
                <a:sym typeface="Helvetica Neue Light"/>
              </a:rPr>
              <a:t>May</a:t>
            </a:r>
            <a:r>
              <a:rPr b="1" lang="en" sz="1200">
                <a:solidFill>
                  <a:srgbClr val="FFFFFF"/>
                </a:solidFill>
                <a:latin typeface="Helvetica Neue Light"/>
                <a:ea typeface="Helvetica Neue Light"/>
                <a:cs typeface="Helvetica Neue Light"/>
                <a:sym typeface="Helvetica Neue Light"/>
              </a:rPr>
              <a:t> 2022</a:t>
            </a:r>
            <a:endParaRPr>
              <a:solidFill>
                <a:srgbClr val="FFFFFF"/>
              </a:solidFill>
            </a:endParaRPr>
          </a:p>
        </p:txBody>
      </p:sp>
      <p:pic>
        <p:nvPicPr>
          <p:cNvPr id="61" name="Google Shape;61;p13"/>
          <p:cNvPicPr preferRelativeResize="0"/>
          <p:nvPr/>
        </p:nvPicPr>
        <p:blipFill rotWithShape="1">
          <a:blip r:embed="rId5">
            <a:alphaModFix/>
          </a:blip>
          <a:srcRect b="4436" l="0" r="0" t="5213"/>
          <a:stretch/>
        </p:blipFill>
        <p:spPr>
          <a:xfrm>
            <a:off x="564325" y="527825"/>
            <a:ext cx="3774491" cy="1882875"/>
          </a:xfrm>
          <a:prstGeom prst="rect">
            <a:avLst/>
          </a:prstGeom>
          <a:noFill/>
          <a:ln>
            <a:noFill/>
          </a:ln>
        </p:spPr>
      </p:pic>
      <p:pic>
        <p:nvPicPr>
          <p:cNvPr id="62" name="Google Shape;62;p13"/>
          <p:cNvPicPr preferRelativeResize="0"/>
          <p:nvPr/>
        </p:nvPicPr>
        <p:blipFill>
          <a:blip r:embed="rId6">
            <a:alphaModFix/>
          </a:blip>
          <a:stretch>
            <a:fillRect/>
          </a:stretch>
        </p:blipFill>
        <p:spPr>
          <a:xfrm>
            <a:off x="4944675" y="527825"/>
            <a:ext cx="3635000" cy="1882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nvSpPr>
        <p:spPr>
          <a:xfrm>
            <a:off x="212675" y="3753575"/>
            <a:ext cx="5869200" cy="1334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Control-invariant set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200000"/>
              </a:lnSpc>
              <a:spcBef>
                <a:spcPts val="0"/>
              </a:spcBef>
              <a:spcAft>
                <a:spcPts val="100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Prior data</a:t>
            </a:r>
            <a:endParaRPr sz="2000">
              <a:solidFill>
                <a:schemeClr val="dk1"/>
              </a:solidFill>
              <a:latin typeface="Helvetica Neue Light"/>
              <a:ea typeface="Helvetica Neue Light"/>
              <a:cs typeface="Helvetica Neue Light"/>
              <a:sym typeface="Helvetica Neue Light"/>
            </a:endParaRPr>
          </a:p>
        </p:txBody>
      </p:sp>
      <p:sp>
        <p:nvSpPr>
          <p:cNvPr id="203" name="Google Shape;203;p22"/>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mathcal{D} _t=\{(x^i_k,u^i_k,x^i_{k+1})\}_{k=0\dots t}^{i\, =0\dots B}" id="204" name="Google Shape;204;p22" title="MathEquation,#000000"/>
          <p:cNvPicPr preferRelativeResize="0"/>
          <p:nvPr/>
        </p:nvPicPr>
        <p:blipFill>
          <a:blip r:embed="rId3">
            <a:alphaModFix/>
          </a:blip>
          <a:stretch>
            <a:fillRect/>
          </a:stretch>
        </p:blipFill>
        <p:spPr>
          <a:xfrm>
            <a:off x="2080179" y="4494576"/>
            <a:ext cx="3809474" cy="461900"/>
          </a:xfrm>
          <a:prstGeom prst="rect">
            <a:avLst/>
          </a:prstGeom>
          <a:noFill/>
          <a:ln>
            <a:noFill/>
          </a:ln>
        </p:spPr>
      </p:pic>
      <p:pic>
        <p:nvPicPr>
          <p:cNvPr descr="\mathcal{X}_0" id="205" name="Google Shape;205;p22" title="MathEquation,#000000"/>
          <p:cNvPicPr preferRelativeResize="0"/>
          <p:nvPr/>
        </p:nvPicPr>
        <p:blipFill>
          <a:blip r:embed="rId4">
            <a:alphaModFix/>
          </a:blip>
          <a:stretch>
            <a:fillRect/>
          </a:stretch>
        </p:blipFill>
        <p:spPr>
          <a:xfrm>
            <a:off x="3155275" y="3903600"/>
            <a:ext cx="450478" cy="393600"/>
          </a:xfrm>
          <a:prstGeom prst="rect">
            <a:avLst/>
          </a:prstGeom>
          <a:noFill/>
          <a:ln>
            <a:noFill/>
          </a:ln>
        </p:spPr>
      </p:pic>
      <p:pic>
        <p:nvPicPr>
          <p:cNvPr descr="\min\limits_{x,u}\ \ \mathbb{E}\left[\sum_{t=0}^{T-1}\ell(x_t,u_t)\right]&#10;\qquad&#10;\text{s.t.}\quad \ x_0=x(0)&#10;\\&#10;x_{t+1}=h(x_t,u_t)+g(x_t,u_t,\xi)+\epsilon_t,&#10;\quad t=0,\dots,T-1,&#10;\\&#10;\mathbb{P}\left(\bigwedge\limits_{t=1}^Tx_t\in\mathcal{X}\wedge\bigwedge\limits_{t=0}^{T-1} u_t\in\mathcal{U}\wedge x_T\in\mathcal{X}_{\textrm{goal}}\ \right)\geq 1-\delta." id="206" name="Google Shape;206;p22" title="MathEquation,#000000"/>
          <p:cNvPicPr preferRelativeResize="0"/>
          <p:nvPr/>
        </p:nvPicPr>
        <p:blipFill>
          <a:blip r:embed="rId5">
            <a:alphaModFix/>
          </a:blip>
          <a:stretch>
            <a:fillRect/>
          </a:stretch>
        </p:blipFill>
        <p:spPr>
          <a:xfrm>
            <a:off x="1532487" y="1056338"/>
            <a:ext cx="6079024" cy="1732525"/>
          </a:xfrm>
          <a:prstGeom prst="rect">
            <a:avLst/>
          </a:prstGeom>
          <a:noFill/>
          <a:ln>
            <a:noFill/>
          </a:ln>
        </p:spPr>
      </p:pic>
      <p:sp>
        <p:nvSpPr>
          <p:cNvPr id="207" name="Google Shape;207;p22"/>
          <p:cNvSpPr txBox="1"/>
          <p:nvPr>
            <p:ph idx="4294967295" type="title"/>
          </p:nvPr>
        </p:nvSpPr>
        <p:spPr>
          <a:xfrm>
            <a:off x="617225" y="8825"/>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Problem formulation</a:t>
            </a:r>
            <a:endParaRPr sz="3000"/>
          </a:p>
        </p:txBody>
      </p:sp>
      <p:pic>
        <p:nvPicPr>
          <p:cNvPr id="208" name="Google Shape;208;p22"/>
          <p:cNvPicPr preferRelativeResize="0"/>
          <p:nvPr/>
        </p:nvPicPr>
        <p:blipFill rotWithShape="1">
          <a:blip r:embed="rId6">
            <a:alphaModFix/>
          </a:blip>
          <a:srcRect b="4248" l="76424" r="539" t="4000"/>
          <a:stretch/>
        </p:blipFill>
        <p:spPr>
          <a:xfrm>
            <a:off x="6313802" y="3012125"/>
            <a:ext cx="2752498" cy="2044700"/>
          </a:xfrm>
          <a:prstGeom prst="rect">
            <a:avLst/>
          </a:prstGeom>
          <a:noFill/>
          <a:ln>
            <a:noFill/>
          </a:ln>
        </p:spPr>
      </p:pic>
      <p:sp>
        <p:nvSpPr>
          <p:cNvPr id="209" name="Google Shape;209;p22"/>
          <p:cNvSpPr txBox="1"/>
          <p:nvPr/>
        </p:nvSpPr>
        <p:spPr>
          <a:xfrm>
            <a:off x="212675" y="3123275"/>
            <a:ext cx="3554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dk1"/>
                </a:solidFill>
                <a:latin typeface="Helvetica Neue Light"/>
                <a:ea typeface="Helvetica Neue Light"/>
                <a:cs typeface="Helvetica Neue Light"/>
                <a:sym typeface="Helvetica Neue Light"/>
              </a:rPr>
              <a:t>Additional knowledge:</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
        <p:nvSpPr>
          <p:cNvPr id="216" name="Google Shape;216;p23"/>
          <p:cNvSpPr txBox="1"/>
          <p:nvPr/>
        </p:nvSpPr>
        <p:spPr>
          <a:xfrm>
            <a:off x="346500" y="858413"/>
            <a:ext cx="8451000" cy="34482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Approaches to learn</a:t>
            </a:r>
            <a:r>
              <a:rPr lang="en" sz="2000">
                <a:solidFill>
                  <a:schemeClr val="dk1"/>
                </a:solidFill>
                <a:latin typeface="Helvetica Neue Light"/>
                <a:ea typeface="Helvetica Neue Light"/>
                <a:cs typeface="Helvetica Neue Light"/>
                <a:sym typeface="Helvetica Neue Light"/>
              </a:rPr>
              <a:t> a model / controller to improve performance</a:t>
            </a:r>
            <a:endParaRPr sz="2000">
              <a:solidFill>
                <a:schemeClr val="dk1"/>
              </a:solidFill>
              <a:latin typeface="Helvetica Neue Light"/>
              <a:ea typeface="Helvetica Neue Light"/>
              <a:cs typeface="Helvetica Neue Light"/>
              <a:sym typeface="Helvetica Neue Light"/>
            </a:endParaRPr>
          </a:p>
          <a:p>
            <a:pPr indent="-355600" lvl="1" marL="914400" marR="0" rtl="0" algn="l">
              <a:lnSpc>
                <a:spcPct val="115000"/>
              </a:lnSpc>
              <a:spcBef>
                <a:spcPts val="400"/>
              </a:spcBef>
              <a:spcAft>
                <a:spcPts val="0"/>
              </a:spcAft>
              <a:buClr>
                <a:schemeClr val="dk1"/>
              </a:buClr>
              <a:buSzPts val="2000"/>
              <a:buFont typeface="Helvetica Neue Light"/>
              <a:buChar char="○"/>
            </a:pPr>
            <a:r>
              <a:rPr lang="en" sz="1800">
                <a:solidFill>
                  <a:schemeClr val="dk1"/>
                </a:solidFill>
                <a:latin typeface="Helvetica Neue Light"/>
                <a:ea typeface="Helvetica Neue Light"/>
                <a:cs typeface="Helvetica Neue Light"/>
                <a:sym typeface="Helvetica Neue Light"/>
              </a:rPr>
              <a:t>Reinforcement learning </a:t>
            </a:r>
            <a:r>
              <a:rPr lang="en" sz="1500">
                <a:solidFill>
                  <a:schemeClr val="dk1"/>
                </a:solidFill>
                <a:latin typeface="Helvetica Neue Light"/>
                <a:ea typeface="Helvetica Neue Light"/>
                <a:cs typeface="Helvetica Neue Light"/>
                <a:sym typeface="Helvetica Neue Light"/>
              </a:rPr>
              <a:t>(e.g., Hwangbo et al, 2019)</a:t>
            </a:r>
            <a:endParaRPr sz="1500">
              <a:solidFill>
                <a:schemeClr val="dk1"/>
              </a:solidFill>
              <a:latin typeface="Helvetica Neue Light"/>
              <a:ea typeface="Helvetica Neue Light"/>
              <a:cs typeface="Helvetica Neue Light"/>
              <a:sym typeface="Helvetica Neue Light"/>
            </a:endParaRPr>
          </a:p>
          <a:p>
            <a:pPr indent="-355600" lvl="1" marL="914400" marR="0" rtl="0" algn="l">
              <a:lnSpc>
                <a:spcPct val="115000"/>
              </a:lnSpc>
              <a:spcBef>
                <a:spcPts val="400"/>
              </a:spcBef>
              <a:spcAft>
                <a:spcPts val="0"/>
              </a:spcAft>
              <a:buClr>
                <a:schemeClr val="dk1"/>
              </a:buClr>
              <a:buSzPts val="2000"/>
              <a:buFont typeface="Helvetica Neue Light"/>
              <a:buChar char="○"/>
            </a:pPr>
            <a:r>
              <a:rPr lang="en" sz="1800">
                <a:solidFill>
                  <a:schemeClr val="dk1"/>
                </a:solidFill>
                <a:latin typeface="Helvetica Neue Light"/>
                <a:ea typeface="Helvetica Neue Light"/>
                <a:cs typeface="Helvetica Neue Light"/>
                <a:sym typeface="Helvetica Neue Light"/>
              </a:rPr>
              <a:t>Learning-based MPC </a:t>
            </a:r>
            <a:r>
              <a:rPr lang="en" sz="1500">
                <a:solidFill>
                  <a:schemeClr val="dk1"/>
                </a:solidFill>
                <a:latin typeface="Helvetica Neue Light"/>
                <a:ea typeface="Helvetica Neue Light"/>
                <a:cs typeface="Helvetica Neue Light"/>
                <a:sym typeface="Helvetica Neue Light"/>
              </a:rPr>
              <a:t>(e.g, Deisenroth et al, 2015. Koller et al, 2018)</a:t>
            </a:r>
            <a:endParaRPr sz="1500">
              <a:solidFill>
                <a:schemeClr val="dk1"/>
              </a:solidFill>
              <a:latin typeface="Helvetica Neue Light"/>
              <a:ea typeface="Helvetica Neue Light"/>
              <a:cs typeface="Helvetica Neue Light"/>
              <a:sym typeface="Helvetica Neue Light"/>
            </a:endParaRPr>
          </a:p>
          <a:p>
            <a:pPr indent="-355600" lvl="1" marL="914400" marR="0" rtl="0" algn="l">
              <a:lnSpc>
                <a:spcPct val="115000"/>
              </a:lnSpc>
              <a:spcBef>
                <a:spcPts val="400"/>
              </a:spcBef>
              <a:spcAft>
                <a:spcPts val="0"/>
              </a:spcAft>
              <a:buClr>
                <a:schemeClr val="dk1"/>
              </a:buClr>
              <a:buSzPts val="2000"/>
              <a:buFont typeface="Helvetica Neue Light"/>
              <a:buChar char="○"/>
            </a:pPr>
            <a:r>
              <a:rPr lang="en" sz="1800">
                <a:solidFill>
                  <a:schemeClr val="dk1"/>
                </a:solidFill>
                <a:latin typeface="Helvetica Neue Light"/>
                <a:ea typeface="Helvetica Neue Light"/>
                <a:cs typeface="Helvetica Neue Light"/>
                <a:sym typeface="Helvetica Neue Light"/>
              </a:rPr>
              <a:t>Learning-based control barrier functions </a:t>
            </a:r>
            <a:r>
              <a:rPr lang="en" sz="1500">
                <a:solidFill>
                  <a:schemeClr val="dk1"/>
                </a:solidFill>
                <a:latin typeface="Helvetica Neue Light"/>
                <a:ea typeface="Helvetica Neue Light"/>
                <a:cs typeface="Helvetica Neue Light"/>
                <a:sym typeface="Helvetica Neue Light"/>
              </a:rPr>
              <a:t>(e.g., Khojasteh et al, 2020)</a:t>
            </a:r>
            <a:endParaRPr sz="1500">
              <a:solidFill>
                <a:schemeClr val="dk1"/>
              </a:solidFill>
              <a:latin typeface="Helvetica Neue Light"/>
              <a:ea typeface="Helvetica Neue Light"/>
              <a:cs typeface="Helvetica Neue Light"/>
              <a:sym typeface="Helvetica Neue Light"/>
            </a:endParaRPr>
          </a:p>
          <a:p>
            <a:pPr indent="-355600" lvl="0" marL="457200" marR="0" rtl="0" algn="l">
              <a:lnSpc>
                <a:spcPct val="115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Dual control typically does not consider constraints </a:t>
            </a:r>
            <a:r>
              <a:rPr lang="en" sz="1700">
                <a:solidFill>
                  <a:schemeClr val="dk1"/>
                </a:solidFill>
                <a:latin typeface="Helvetica Neue Light"/>
                <a:ea typeface="Helvetica Neue Light"/>
                <a:cs typeface="Helvetica Neue Light"/>
                <a:sym typeface="Helvetica Neue Light"/>
              </a:rPr>
              <a:t>(e.g., Mania et al, 2020)</a:t>
            </a:r>
            <a:endParaRPr sz="1700">
              <a:solidFill>
                <a:schemeClr val="dk1"/>
              </a:solidFill>
              <a:latin typeface="Helvetica Neue Light"/>
              <a:ea typeface="Helvetica Neue Light"/>
              <a:cs typeface="Helvetica Neue Light"/>
              <a:sym typeface="Helvetica Neue Light"/>
            </a:endParaRPr>
          </a:p>
          <a:p>
            <a:pPr indent="-355600" lvl="0" marL="457200" marR="0" rtl="0" algn="l">
              <a:lnSpc>
                <a:spcPct val="115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We enforce a </a:t>
            </a:r>
            <a:r>
              <a:rPr b="1" lang="en" sz="2000">
                <a:solidFill>
                  <a:schemeClr val="dk1"/>
                </a:solidFill>
                <a:latin typeface="Helvetica Neue"/>
                <a:ea typeface="Helvetica Neue"/>
                <a:cs typeface="Helvetica Neue"/>
                <a:sym typeface="Helvetica Neue"/>
              </a:rPr>
              <a:t>joint</a:t>
            </a:r>
            <a:r>
              <a:rPr lang="en" sz="2000">
                <a:solidFill>
                  <a:schemeClr val="dk1"/>
                </a:solidFill>
                <a:latin typeface="Helvetica Neue Light"/>
                <a:ea typeface="Helvetica Neue Light"/>
                <a:cs typeface="Helvetica Neue Light"/>
                <a:sym typeface="Helvetica Neue Light"/>
              </a:rPr>
              <a:t> chance constraint</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400"/>
              </a:spcBef>
              <a:spcAft>
                <a:spcPts val="0"/>
              </a:spcAft>
              <a:buNone/>
            </a:pPr>
            <a:r>
              <a:t/>
            </a:r>
            <a:endParaRPr sz="28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400"/>
              </a:spcBef>
              <a:spcAft>
                <a:spcPts val="400"/>
              </a:spcAft>
              <a:buNone/>
            </a:pPr>
            <a:r>
              <a:rPr lang="en" sz="2000">
                <a:solidFill>
                  <a:schemeClr val="dk1"/>
                </a:solidFill>
                <a:latin typeface="Helvetica Neue Light"/>
                <a:ea typeface="Helvetica Neue Light"/>
                <a:cs typeface="Helvetica Neue Light"/>
                <a:sym typeface="Helvetica Neue Light"/>
              </a:rPr>
              <a:t>which gives stronger </a:t>
            </a:r>
            <a:r>
              <a:rPr lang="en" sz="2000">
                <a:solidFill>
                  <a:schemeClr val="dk1"/>
                </a:solidFill>
                <a:latin typeface="Helvetica Neue Light"/>
                <a:ea typeface="Helvetica Neue Light"/>
                <a:cs typeface="Helvetica Neue Light"/>
                <a:sym typeface="Helvetica Neue Light"/>
              </a:rPr>
              <a:t>guarantees</a:t>
            </a:r>
            <a:r>
              <a:rPr lang="en" sz="2000">
                <a:solidFill>
                  <a:schemeClr val="dk1"/>
                </a:solidFill>
                <a:latin typeface="Helvetica Neue Light"/>
                <a:ea typeface="Helvetica Neue Light"/>
                <a:cs typeface="Helvetica Neue Light"/>
                <a:sym typeface="Helvetica Neue Light"/>
              </a:rPr>
              <a:t> than </a:t>
            </a:r>
            <a:r>
              <a:rPr i="1" lang="en" sz="2000">
                <a:solidFill>
                  <a:schemeClr val="dk1"/>
                </a:solidFill>
                <a:latin typeface="Helvetica Neue Light"/>
                <a:ea typeface="Helvetica Neue Light"/>
                <a:cs typeface="Helvetica Neue Light"/>
                <a:sym typeface="Helvetica Neue Light"/>
              </a:rPr>
              <a:t>pointwise</a:t>
            </a:r>
            <a:r>
              <a:rPr lang="en" sz="2000">
                <a:solidFill>
                  <a:schemeClr val="dk1"/>
                </a:solidFill>
                <a:latin typeface="Helvetica Neue Light"/>
                <a:ea typeface="Helvetica Neue Light"/>
                <a:cs typeface="Helvetica Neue Light"/>
                <a:sym typeface="Helvetica Neue Light"/>
              </a:rPr>
              <a:t> chance constraints</a:t>
            </a:r>
            <a:endParaRPr sz="2000">
              <a:solidFill>
                <a:schemeClr val="dk1"/>
              </a:solidFill>
              <a:latin typeface="Helvetica Neue Light"/>
              <a:ea typeface="Helvetica Neue Light"/>
              <a:cs typeface="Helvetica Neue Light"/>
              <a:sym typeface="Helvetica Neue Light"/>
            </a:endParaRPr>
          </a:p>
        </p:txBody>
      </p:sp>
      <p:sp>
        <p:nvSpPr>
          <p:cNvPr id="217" name="Google Shape;217;p23"/>
          <p:cNvSpPr txBox="1"/>
          <p:nvPr>
            <p:ph idx="4294967295" type="title"/>
          </p:nvPr>
        </p:nvSpPr>
        <p:spPr>
          <a:xfrm>
            <a:off x="363300" y="93500"/>
            <a:ext cx="8417400" cy="636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Helvetica Neue Light"/>
              <a:buNone/>
            </a:pPr>
            <a:r>
              <a:rPr lang="en">
                <a:latin typeface="Helvetica Neue Light"/>
                <a:ea typeface="Helvetica Neue Light"/>
                <a:cs typeface="Helvetica Neue Light"/>
                <a:sym typeface="Helvetica Neue Light"/>
              </a:rPr>
              <a:t>Related work</a:t>
            </a:r>
            <a:endParaRPr/>
          </a:p>
        </p:txBody>
      </p:sp>
      <p:pic>
        <p:nvPicPr>
          <p:cNvPr descr="\mathbb{P}\left(&#10;(x_t \in \mathcal{X} \wedge u_t \in \mathcal{U} \ \forall t), \&#10;(x_{T} \in \mathcal{X}_{\text{goal}}\  ) &#10;\right) \geq (1-\delta)" id="218" name="Google Shape;218;p23" title="MathEquation,#000000"/>
          <p:cNvPicPr preferRelativeResize="0"/>
          <p:nvPr/>
        </p:nvPicPr>
        <p:blipFill>
          <a:blip r:embed="rId3">
            <a:alphaModFix/>
          </a:blip>
          <a:stretch>
            <a:fillRect/>
          </a:stretch>
        </p:blipFill>
        <p:spPr>
          <a:xfrm>
            <a:off x="1716950" y="3469650"/>
            <a:ext cx="5710100" cy="528175"/>
          </a:xfrm>
          <a:prstGeom prst="rect">
            <a:avLst/>
          </a:prstGeom>
          <a:noFill/>
          <a:ln>
            <a:noFill/>
          </a:ln>
        </p:spPr>
      </p:pic>
      <p:pic>
        <p:nvPicPr>
          <p:cNvPr descr="\mathbb{P}(x_t \in \mathcal{X})\geq 1-\delta&#10;\quad\text{for all }\ \ \  t\geq 0" id="219" name="Google Shape;219;p23" title="MathEquation,#000000"/>
          <p:cNvPicPr preferRelativeResize="0"/>
          <p:nvPr/>
        </p:nvPicPr>
        <p:blipFill>
          <a:blip r:embed="rId4">
            <a:alphaModFix/>
          </a:blip>
          <a:stretch>
            <a:fillRect/>
          </a:stretch>
        </p:blipFill>
        <p:spPr>
          <a:xfrm>
            <a:off x="2402475" y="4490475"/>
            <a:ext cx="3839946" cy="39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nvSpPr>
        <p:spPr>
          <a:xfrm>
            <a:off x="464825" y="830275"/>
            <a:ext cx="5869200" cy="20073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Uncertain dynamics</a:t>
            </a:r>
            <a:endParaRPr sz="2000">
              <a:solidFill>
                <a:schemeClr val="dk1"/>
              </a:solidFill>
            </a:endParaRPr>
          </a:p>
          <a:p>
            <a:pPr indent="-355600" lvl="0" marL="457200" marR="0" rtl="0" algn="l">
              <a:lnSpc>
                <a:spcPct val="200000"/>
              </a:lnSpc>
              <a:spcBef>
                <a:spcPts val="4000"/>
              </a:spcBef>
              <a:spcAft>
                <a:spcPts val="100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Approximate model</a:t>
            </a:r>
            <a:r>
              <a:rPr lang="en" sz="20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p:txBody>
      </p:sp>
      <p:sp>
        <p:nvSpPr>
          <p:cNvPr id="226" name="Google Shape;226;p24"/>
          <p:cNvSpPr txBox="1"/>
          <p:nvPr>
            <p:ph idx="4294967295" type="title"/>
          </p:nvPr>
        </p:nvSpPr>
        <p:spPr>
          <a:xfrm>
            <a:off x="617225" y="8825"/>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Modeling: linear meta-learning</a:t>
            </a:r>
            <a:endParaRPr sz="3000"/>
          </a:p>
        </p:txBody>
      </p:sp>
      <p:sp>
        <p:nvSpPr>
          <p:cNvPr id="227" name="Google Shape;227;p24"/>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x_{t+1}=h(x_t,u_t)+g(x_t,u_t,\xi)+\epsilon_t" id="228" name="Google Shape;228;p24" title="MathEquation,#000000"/>
          <p:cNvPicPr preferRelativeResize="0"/>
          <p:nvPr/>
        </p:nvPicPr>
        <p:blipFill>
          <a:blip r:embed="rId3">
            <a:alphaModFix/>
          </a:blip>
          <a:stretch>
            <a:fillRect/>
          </a:stretch>
        </p:blipFill>
        <p:spPr>
          <a:xfrm>
            <a:off x="1031100" y="1419000"/>
            <a:ext cx="4771276" cy="393600"/>
          </a:xfrm>
          <a:prstGeom prst="rect">
            <a:avLst/>
          </a:prstGeom>
          <a:noFill/>
          <a:ln>
            <a:noFill/>
          </a:ln>
        </p:spPr>
      </p:pic>
      <p:pic>
        <p:nvPicPr>
          <p:cNvPr descr="\hat{g}_i(x_t,u_t,\theta_i)=\theta_i^\top\phi_i(x_t,u_t)" id="229" name="Google Shape;229;p24" title="MathEquation,#000000"/>
          <p:cNvPicPr preferRelativeResize="0"/>
          <p:nvPr/>
        </p:nvPicPr>
        <p:blipFill>
          <a:blip r:embed="rId4">
            <a:alphaModFix/>
          </a:blip>
          <a:stretch>
            <a:fillRect/>
          </a:stretch>
        </p:blipFill>
        <p:spPr>
          <a:xfrm>
            <a:off x="1031100" y="2624950"/>
            <a:ext cx="3931676" cy="442325"/>
          </a:xfrm>
          <a:prstGeom prst="rect">
            <a:avLst/>
          </a:prstGeom>
          <a:noFill/>
          <a:ln>
            <a:noFill/>
          </a:ln>
        </p:spPr>
      </p:pic>
      <p:pic>
        <p:nvPicPr>
          <p:cNvPr id="230" name="Google Shape;230;p24"/>
          <p:cNvPicPr preferRelativeResize="0"/>
          <p:nvPr/>
        </p:nvPicPr>
        <p:blipFill rotWithShape="1">
          <a:blip r:embed="rId5">
            <a:alphaModFix/>
          </a:blip>
          <a:srcRect b="3974" l="37709" r="34411" t="50959"/>
          <a:stretch/>
        </p:blipFill>
        <p:spPr>
          <a:xfrm>
            <a:off x="1275325" y="3239850"/>
            <a:ext cx="3296676" cy="1412900"/>
          </a:xfrm>
          <a:prstGeom prst="rect">
            <a:avLst/>
          </a:prstGeom>
          <a:noFill/>
          <a:ln>
            <a:noFill/>
          </a:ln>
        </p:spPr>
      </p:pic>
      <p:pic>
        <p:nvPicPr>
          <p:cNvPr id="231" name="Google Shape;231;p24"/>
          <p:cNvPicPr preferRelativeResize="0"/>
          <p:nvPr/>
        </p:nvPicPr>
        <p:blipFill>
          <a:blip r:embed="rId6">
            <a:alphaModFix/>
          </a:blip>
          <a:stretch>
            <a:fillRect/>
          </a:stretch>
        </p:blipFill>
        <p:spPr>
          <a:xfrm>
            <a:off x="6294912" y="3316050"/>
            <a:ext cx="1670615" cy="1012276"/>
          </a:xfrm>
          <a:prstGeom prst="rect">
            <a:avLst/>
          </a:prstGeom>
          <a:noFill/>
          <a:ln>
            <a:noFill/>
          </a:ln>
        </p:spPr>
      </p:pic>
      <p:pic>
        <p:nvPicPr>
          <p:cNvPr descr="\mathcal{T}_1" id="232" name="Google Shape;232;p24" title="MathEquation,#000000"/>
          <p:cNvPicPr preferRelativeResize="0"/>
          <p:nvPr/>
        </p:nvPicPr>
        <p:blipFill>
          <a:blip r:embed="rId7">
            <a:alphaModFix/>
          </a:blip>
          <a:stretch>
            <a:fillRect/>
          </a:stretch>
        </p:blipFill>
        <p:spPr>
          <a:xfrm>
            <a:off x="8141100" y="3652163"/>
            <a:ext cx="331348" cy="340050"/>
          </a:xfrm>
          <a:prstGeom prst="rect">
            <a:avLst/>
          </a:prstGeom>
          <a:noFill/>
          <a:ln>
            <a:noFill/>
          </a:ln>
        </p:spPr>
      </p:pic>
      <p:pic>
        <p:nvPicPr>
          <p:cNvPr descr="\mathcal{T}_2" id="233" name="Google Shape;233;p24" title="MathEquation,#000000"/>
          <p:cNvPicPr preferRelativeResize="0"/>
          <p:nvPr/>
        </p:nvPicPr>
        <p:blipFill>
          <a:blip r:embed="rId8">
            <a:alphaModFix/>
          </a:blip>
          <a:stretch>
            <a:fillRect/>
          </a:stretch>
        </p:blipFill>
        <p:spPr>
          <a:xfrm>
            <a:off x="8217300" y="4526519"/>
            <a:ext cx="331350" cy="340052"/>
          </a:xfrm>
          <a:prstGeom prst="rect">
            <a:avLst/>
          </a:prstGeom>
          <a:noFill/>
          <a:ln>
            <a:noFill/>
          </a:ln>
        </p:spPr>
      </p:pic>
      <p:cxnSp>
        <p:nvCxnSpPr>
          <p:cNvPr id="234" name="Google Shape;234;p24"/>
          <p:cNvCxnSpPr/>
          <p:nvPr/>
        </p:nvCxnSpPr>
        <p:spPr>
          <a:xfrm flipH="1" rot="10800000">
            <a:off x="7732200" y="3822187"/>
            <a:ext cx="332700" cy="156000"/>
          </a:xfrm>
          <a:prstGeom prst="straightConnector1">
            <a:avLst/>
          </a:prstGeom>
          <a:noFill/>
          <a:ln cap="flat" cmpd="sng" w="9525">
            <a:solidFill>
              <a:srgbClr val="000000"/>
            </a:solidFill>
            <a:prstDash val="solid"/>
            <a:round/>
            <a:headEnd len="med" w="med" type="triangle"/>
            <a:tailEnd len="med" w="med" type="none"/>
          </a:ln>
        </p:spPr>
      </p:cxnSp>
      <p:cxnSp>
        <p:nvCxnSpPr>
          <p:cNvPr id="235" name="Google Shape;235;p24"/>
          <p:cNvCxnSpPr/>
          <p:nvPr/>
        </p:nvCxnSpPr>
        <p:spPr>
          <a:xfrm>
            <a:off x="7808400" y="4374945"/>
            <a:ext cx="332700" cy="354000"/>
          </a:xfrm>
          <a:prstGeom prst="straightConnector1">
            <a:avLst/>
          </a:prstGeom>
          <a:noFill/>
          <a:ln cap="flat" cmpd="sng" w="9525">
            <a:solidFill>
              <a:srgbClr val="000000"/>
            </a:solidFill>
            <a:prstDash val="solid"/>
            <a:round/>
            <a:headEnd len="med" w="med" type="triangle"/>
            <a:tailEnd len="med" w="med" type="none"/>
          </a:ln>
        </p:spPr>
      </p:cxnSp>
      <p:sp>
        <p:nvSpPr>
          <p:cNvPr id="236" name="Google Shape;236;p24"/>
          <p:cNvSpPr txBox="1"/>
          <p:nvPr/>
        </p:nvSpPr>
        <p:spPr>
          <a:xfrm>
            <a:off x="-42275" y="4724125"/>
            <a:ext cx="2913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400"/>
              </a:spcAft>
              <a:buNone/>
            </a:pPr>
            <a:r>
              <a:rPr lang="en" sz="900">
                <a:solidFill>
                  <a:schemeClr val="dk1"/>
                </a:solidFill>
              </a:rPr>
              <a:t>Harrison, Sharma, Pavone. “</a:t>
            </a:r>
            <a:r>
              <a:rPr lang="en" sz="900">
                <a:solidFill>
                  <a:schemeClr val="dk1"/>
                </a:solidFill>
                <a:uFill>
                  <a:noFill/>
                </a:uFill>
                <a:hlinkClick r:id="rId9">
                  <a:extLst>
                    <a:ext uri="{A12FA001-AC4F-418D-AE19-62706E023703}">
                      <ahyp:hlinkClr val="tx"/>
                    </a:ext>
                  </a:extLst>
                </a:hlinkClick>
              </a:rPr>
              <a:t>Meta-Learning Priors for Efficient Online Bayesian Regression,”</a:t>
            </a:r>
            <a:r>
              <a:rPr lang="en" sz="900">
                <a:solidFill>
                  <a:schemeClr val="dk1"/>
                </a:solidFill>
              </a:rPr>
              <a:t> WAFR, 2018</a:t>
            </a:r>
            <a:endParaRPr sz="900">
              <a:solidFill>
                <a:schemeClr val="dk1"/>
              </a:solidFill>
            </a:endParaRPr>
          </a:p>
        </p:txBody>
      </p:sp>
      <p:sp>
        <p:nvSpPr>
          <p:cNvPr id="237" name="Google Shape;237;p24"/>
          <p:cNvSpPr txBox="1"/>
          <p:nvPr/>
        </p:nvSpPr>
        <p:spPr>
          <a:xfrm>
            <a:off x="5921238" y="2422825"/>
            <a:ext cx="25512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2000">
                <a:solidFill>
                  <a:schemeClr val="dk1"/>
                </a:solidFill>
                <a:latin typeface="Helvetica Neue Light"/>
                <a:ea typeface="Helvetica Neue Light"/>
                <a:cs typeface="Helvetica Neue Light"/>
                <a:sym typeface="Helvetica Neue Light"/>
              </a:rPr>
              <a:t>train a model capable of </a:t>
            </a:r>
            <a:r>
              <a:rPr i="1" lang="en" sz="2000">
                <a:solidFill>
                  <a:schemeClr val="dk1"/>
                </a:solidFill>
                <a:latin typeface="Helvetica Neue Light"/>
                <a:ea typeface="Helvetica Neue Light"/>
                <a:cs typeface="Helvetica Neue Light"/>
                <a:sym typeface="Helvetica Neue Light"/>
              </a:rPr>
              <a:t>rapid adaptation</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5"/>
          <p:cNvSpPr/>
          <p:nvPr/>
        </p:nvSpPr>
        <p:spPr>
          <a:xfrm>
            <a:off x="4813150" y="938725"/>
            <a:ext cx="4137900" cy="3709200"/>
          </a:xfrm>
          <a:prstGeom prst="roundRect">
            <a:avLst>
              <a:gd fmla="val 668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txBox="1"/>
          <p:nvPr/>
        </p:nvSpPr>
        <p:spPr>
          <a:xfrm>
            <a:off x="4873000" y="1120638"/>
            <a:ext cx="3758100" cy="23652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Train a prior</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200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Observe trajectory data</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200000"/>
              </a:lnSpc>
              <a:spcBef>
                <a:spcPts val="4000"/>
              </a:spcBef>
              <a:spcAft>
                <a:spcPts val="100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Update estimates		    :</a:t>
            </a:r>
            <a:endParaRPr sz="2000">
              <a:solidFill>
                <a:schemeClr val="dk1"/>
              </a:solidFill>
              <a:latin typeface="Helvetica Neue Light"/>
              <a:ea typeface="Helvetica Neue Light"/>
              <a:cs typeface="Helvetica Neue Light"/>
              <a:sym typeface="Helvetica Neue Light"/>
            </a:endParaRPr>
          </a:p>
        </p:txBody>
      </p:sp>
      <p:sp>
        <p:nvSpPr>
          <p:cNvPr id="245" name="Google Shape;245;p25"/>
          <p:cNvSpPr txBox="1"/>
          <p:nvPr/>
        </p:nvSpPr>
        <p:spPr>
          <a:xfrm>
            <a:off x="160025" y="830275"/>
            <a:ext cx="5869200" cy="20073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Uncertain dynamics</a:t>
            </a:r>
            <a:endParaRPr sz="2000">
              <a:solidFill>
                <a:schemeClr val="dk1"/>
              </a:solidFill>
            </a:endParaRPr>
          </a:p>
          <a:p>
            <a:pPr indent="-355600" lvl="0" marL="457200" marR="0" rtl="0" algn="l">
              <a:lnSpc>
                <a:spcPct val="200000"/>
              </a:lnSpc>
              <a:spcBef>
                <a:spcPts val="4000"/>
              </a:spcBef>
              <a:spcAft>
                <a:spcPts val="100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Approximate model </a:t>
            </a:r>
            <a:endParaRPr sz="1700">
              <a:solidFill>
                <a:schemeClr val="dk1"/>
              </a:solidFill>
              <a:latin typeface="Helvetica Neue Light"/>
              <a:ea typeface="Helvetica Neue Light"/>
              <a:cs typeface="Helvetica Neue Light"/>
              <a:sym typeface="Helvetica Neue Light"/>
            </a:endParaRPr>
          </a:p>
        </p:txBody>
      </p:sp>
      <p:sp>
        <p:nvSpPr>
          <p:cNvPr id="246" name="Google Shape;246;p25"/>
          <p:cNvSpPr txBox="1"/>
          <p:nvPr>
            <p:ph idx="4294967295" type="title"/>
          </p:nvPr>
        </p:nvSpPr>
        <p:spPr>
          <a:xfrm>
            <a:off x="617225" y="8825"/>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Modeling: linear meta-learning</a:t>
            </a:r>
            <a:endParaRPr sz="3000"/>
          </a:p>
        </p:txBody>
      </p:sp>
      <p:pic>
        <p:nvPicPr>
          <p:cNvPr descr="x_{t+1}=h(x_t,u_t)+g(x_t,u_t,\xi)+\epsilon_t" id="247" name="Google Shape;247;p25" title="MathEquation,#000000"/>
          <p:cNvPicPr preferRelativeResize="0"/>
          <p:nvPr/>
        </p:nvPicPr>
        <p:blipFill>
          <a:blip r:embed="rId3">
            <a:alphaModFix/>
          </a:blip>
          <a:stretch>
            <a:fillRect/>
          </a:stretch>
        </p:blipFill>
        <p:spPr>
          <a:xfrm>
            <a:off x="726300" y="1419000"/>
            <a:ext cx="3758150" cy="310025"/>
          </a:xfrm>
          <a:prstGeom prst="rect">
            <a:avLst/>
          </a:prstGeom>
          <a:noFill/>
          <a:ln>
            <a:noFill/>
          </a:ln>
        </p:spPr>
      </p:pic>
      <p:pic>
        <p:nvPicPr>
          <p:cNvPr descr="\hat{g}_i(x_t,u_t,\theta_i)=\theta_i^\top\phi_i(x_t,u_t)" id="248" name="Google Shape;248;p25" title="MathEquation,#000000"/>
          <p:cNvPicPr preferRelativeResize="0"/>
          <p:nvPr/>
        </p:nvPicPr>
        <p:blipFill>
          <a:blip r:embed="rId4">
            <a:alphaModFix/>
          </a:blip>
          <a:stretch>
            <a:fillRect/>
          </a:stretch>
        </p:blipFill>
        <p:spPr>
          <a:xfrm>
            <a:off x="726300" y="2624950"/>
            <a:ext cx="2755706" cy="310025"/>
          </a:xfrm>
          <a:prstGeom prst="rect">
            <a:avLst/>
          </a:prstGeom>
          <a:noFill/>
          <a:ln>
            <a:noFill/>
          </a:ln>
        </p:spPr>
      </p:pic>
      <p:pic>
        <p:nvPicPr>
          <p:cNvPr id="249" name="Google Shape;249;p25"/>
          <p:cNvPicPr preferRelativeResize="0"/>
          <p:nvPr/>
        </p:nvPicPr>
        <p:blipFill rotWithShape="1">
          <a:blip r:embed="rId5">
            <a:alphaModFix/>
          </a:blip>
          <a:srcRect b="3974" l="37709" r="34411" t="50959"/>
          <a:stretch/>
        </p:blipFill>
        <p:spPr>
          <a:xfrm>
            <a:off x="726300" y="3310175"/>
            <a:ext cx="3043651" cy="1304450"/>
          </a:xfrm>
          <a:prstGeom prst="rect">
            <a:avLst/>
          </a:prstGeom>
          <a:noFill/>
          <a:ln>
            <a:noFill/>
          </a:ln>
        </p:spPr>
      </p:pic>
      <p:sp>
        <p:nvSpPr>
          <p:cNvPr id="250" name="Google Shape;250;p25"/>
          <p:cNvSpPr txBox="1"/>
          <p:nvPr/>
        </p:nvSpPr>
        <p:spPr>
          <a:xfrm>
            <a:off x="-42275" y="4724125"/>
            <a:ext cx="29133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400"/>
              </a:spcAft>
              <a:buNone/>
            </a:pPr>
            <a:r>
              <a:rPr lang="en" sz="900">
                <a:solidFill>
                  <a:schemeClr val="dk1"/>
                </a:solidFill>
              </a:rPr>
              <a:t>Harrison, Sharma, Pavone. “</a:t>
            </a:r>
            <a:r>
              <a:rPr lang="en" sz="900">
                <a:solidFill>
                  <a:schemeClr val="dk1"/>
                </a:solidFill>
                <a:uFill>
                  <a:noFill/>
                </a:uFill>
                <a:hlinkClick r:id="rId6">
                  <a:extLst>
                    <a:ext uri="{A12FA001-AC4F-418D-AE19-62706E023703}">
                      <ahyp:hlinkClr val="tx"/>
                    </a:ext>
                  </a:extLst>
                </a:hlinkClick>
              </a:rPr>
              <a:t>Meta-Learning Priors for Efficient Online Bayesian Regression,”</a:t>
            </a:r>
            <a:r>
              <a:rPr lang="en" sz="900">
                <a:solidFill>
                  <a:schemeClr val="dk1"/>
                </a:solidFill>
              </a:rPr>
              <a:t> WAFR, 2018</a:t>
            </a:r>
            <a:endParaRPr sz="900">
              <a:solidFill>
                <a:schemeClr val="dk1"/>
              </a:solidFill>
            </a:endParaRPr>
          </a:p>
        </p:txBody>
      </p:sp>
      <p:pic>
        <p:nvPicPr>
          <p:cNvPr descr="(\bar\theta_{i,0},\Lambda_{i,0})" id="251" name="Google Shape;251;p25" title="MathEquation,#000000"/>
          <p:cNvPicPr preferRelativeResize="0"/>
          <p:nvPr/>
        </p:nvPicPr>
        <p:blipFill>
          <a:blip r:embed="rId7">
            <a:alphaModFix/>
          </a:blip>
          <a:stretch>
            <a:fillRect/>
          </a:stretch>
        </p:blipFill>
        <p:spPr>
          <a:xfrm>
            <a:off x="6852911" y="1190013"/>
            <a:ext cx="1151990" cy="353825"/>
          </a:xfrm>
          <a:prstGeom prst="rect">
            <a:avLst/>
          </a:prstGeom>
          <a:noFill/>
          <a:ln>
            <a:noFill/>
          </a:ln>
        </p:spPr>
      </p:pic>
      <p:pic>
        <p:nvPicPr>
          <p:cNvPr descr="\begin{array}{l}&#10;    \Lambda_{i,t} = \Phi_{i,t-1}^\top \Phi_{i,t-1} \,{+}\, \Lambda_{i,0} &#10;    \\[1mm]&#10;    \bar\theta_{i,t} = \Lambda_{i,t}^{-1} ( \Phi^\top_{i,t-1} G_{i,t} \,{+}\, \Lambda_{i,0} \bar\theta_{i,0} )&#10;\end{array}" id="252" name="Google Shape;252;p25" title="MathEquation,#000000"/>
          <p:cNvPicPr preferRelativeResize="0"/>
          <p:nvPr/>
        </p:nvPicPr>
        <p:blipFill>
          <a:blip r:embed="rId8">
            <a:alphaModFix/>
          </a:blip>
          <a:stretch>
            <a:fillRect/>
          </a:stretch>
        </p:blipFill>
        <p:spPr>
          <a:xfrm>
            <a:off x="5436179" y="3558363"/>
            <a:ext cx="3353300" cy="850900"/>
          </a:xfrm>
          <a:prstGeom prst="rect">
            <a:avLst/>
          </a:prstGeom>
          <a:noFill/>
          <a:ln>
            <a:noFill/>
          </a:ln>
        </p:spPr>
      </p:pic>
      <p:pic>
        <p:nvPicPr>
          <p:cNvPr descr="(x_0,u_0,x_{1},\dots,x_t,u_t,x_{t+1})" id="253" name="Google Shape;253;p25" title="MathEquation,#000000"/>
          <p:cNvPicPr preferRelativeResize="0"/>
          <p:nvPr/>
        </p:nvPicPr>
        <p:blipFill>
          <a:blip r:embed="rId9">
            <a:alphaModFix/>
          </a:blip>
          <a:stretch>
            <a:fillRect/>
          </a:stretch>
        </p:blipFill>
        <p:spPr>
          <a:xfrm>
            <a:off x="5470038" y="2470212"/>
            <a:ext cx="2988236" cy="310025"/>
          </a:xfrm>
          <a:prstGeom prst="rect">
            <a:avLst/>
          </a:prstGeom>
          <a:noFill/>
          <a:ln>
            <a:noFill/>
          </a:ln>
        </p:spPr>
      </p:pic>
      <p:pic>
        <p:nvPicPr>
          <p:cNvPr descr="(\bar\theta_{i,t},\Lambda_{i,t})" id="254" name="Google Shape;254;p25" title="MathEquation,#000000"/>
          <p:cNvPicPr preferRelativeResize="0"/>
          <p:nvPr/>
        </p:nvPicPr>
        <p:blipFill>
          <a:blip r:embed="rId10">
            <a:alphaModFix/>
          </a:blip>
          <a:stretch>
            <a:fillRect/>
          </a:stretch>
        </p:blipFill>
        <p:spPr>
          <a:xfrm>
            <a:off x="7452360" y="3048000"/>
            <a:ext cx="961312" cy="31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6"/>
          <p:cNvSpPr/>
          <p:nvPr/>
        </p:nvSpPr>
        <p:spPr>
          <a:xfrm>
            <a:off x="666650" y="2818250"/>
            <a:ext cx="5349000" cy="1965600"/>
          </a:xfrm>
          <a:prstGeom prst="roundRect">
            <a:avLst>
              <a:gd fmla="val 1225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txBox="1"/>
          <p:nvPr/>
        </p:nvSpPr>
        <p:spPr>
          <a:xfrm>
            <a:off x="312425" y="754075"/>
            <a:ext cx="6745200" cy="20073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Uncertain dynamics</a:t>
            </a:r>
            <a:endParaRPr sz="2000">
              <a:solidFill>
                <a:schemeClr val="dk1"/>
              </a:solidFill>
            </a:endParaRPr>
          </a:p>
          <a:p>
            <a:pPr indent="-355600" lvl="0" marL="457200" marR="0" rtl="0" algn="l">
              <a:lnSpc>
                <a:spcPct val="150000"/>
              </a:lnSpc>
              <a:spcBef>
                <a:spcPts val="0"/>
              </a:spcBef>
              <a:spcAft>
                <a:spcPts val="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A</a:t>
            </a:r>
            <a:r>
              <a:rPr lang="en" sz="2000">
                <a:solidFill>
                  <a:schemeClr val="dk1"/>
                </a:solidFill>
                <a:latin typeface="Helvetica Neue Light"/>
                <a:ea typeface="Helvetica Neue Light"/>
                <a:cs typeface="Helvetica Neue Light"/>
                <a:sym typeface="Helvetica Neue Light"/>
              </a:rPr>
              <a:t>pproximate model</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200000"/>
              </a:lnSpc>
              <a:spcBef>
                <a:spcPts val="0"/>
              </a:spcBef>
              <a:spcAft>
                <a:spcPts val="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Define the confidence sets</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4600"/>
              </a:spcBef>
              <a:spcAft>
                <a:spcPts val="0"/>
              </a:spcAft>
              <a:buNone/>
            </a:pPr>
            <a:r>
              <a:rPr b="1" lang="en" sz="2000">
                <a:solidFill>
                  <a:schemeClr val="dk1"/>
                </a:solidFill>
                <a:latin typeface="Helvetica Neue"/>
                <a:ea typeface="Helvetica Neue"/>
                <a:cs typeface="Helvetica Neue"/>
                <a:sym typeface="Helvetica Neue"/>
              </a:rPr>
              <a:t>Theorem*</a:t>
            </a:r>
            <a:r>
              <a:rPr lang="en" sz="2000">
                <a:solidFill>
                  <a:schemeClr val="dk1"/>
                </a:solidFill>
                <a:latin typeface="Helvetica Neue Light"/>
                <a:ea typeface="Helvetica Neue Light"/>
                <a:cs typeface="Helvetica Neue Light"/>
                <a:sym typeface="Helvetica Neue Light"/>
              </a:rPr>
              <a:t>: If the      are     -subGaussian and</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None/>
            </a:pPr>
            <a:r>
              <a:rPr lang="en" sz="2000">
                <a:solidFill>
                  <a:schemeClr val="dk1"/>
                </a:solidFill>
                <a:latin typeface="Helvetica Neue Light"/>
                <a:ea typeface="Helvetica Neue Light"/>
                <a:cs typeface="Helvetica Neue Light"/>
                <a:sym typeface="Helvetica Neue Light"/>
              </a:rPr>
              <a:t>then</a:t>
            </a:r>
            <a:endParaRPr sz="2000">
              <a:solidFill>
                <a:schemeClr val="dk1"/>
              </a:solidFill>
              <a:latin typeface="Helvetica Neue Light"/>
              <a:ea typeface="Helvetica Neue Light"/>
              <a:cs typeface="Helvetica Neue Light"/>
              <a:sym typeface="Helvetica Neue Light"/>
            </a:endParaRPr>
          </a:p>
        </p:txBody>
      </p:sp>
      <p:sp>
        <p:nvSpPr>
          <p:cNvPr id="262" name="Google Shape;262;p26"/>
          <p:cNvSpPr txBox="1"/>
          <p:nvPr>
            <p:ph idx="4294967295" type="title"/>
          </p:nvPr>
        </p:nvSpPr>
        <p:spPr>
          <a:xfrm>
            <a:off x="617225" y="8825"/>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Self-normalizing martingales</a:t>
            </a:r>
            <a:endParaRPr sz="3000"/>
          </a:p>
        </p:txBody>
      </p:sp>
      <p:pic>
        <p:nvPicPr>
          <p:cNvPr descr="x_{t+1}=h(x_t,u_t)+g(x_t,u_t,\xi)+\epsilon_t" id="263" name="Google Shape;263;p26" title="MathEquation,#000000"/>
          <p:cNvPicPr preferRelativeResize="0"/>
          <p:nvPr/>
        </p:nvPicPr>
        <p:blipFill>
          <a:blip r:embed="rId3">
            <a:alphaModFix/>
          </a:blip>
          <a:stretch>
            <a:fillRect/>
          </a:stretch>
        </p:blipFill>
        <p:spPr>
          <a:xfrm>
            <a:off x="3269750" y="874801"/>
            <a:ext cx="3917044" cy="323100"/>
          </a:xfrm>
          <a:prstGeom prst="rect">
            <a:avLst/>
          </a:prstGeom>
          <a:noFill/>
          <a:ln>
            <a:noFill/>
          </a:ln>
        </p:spPr>
      </p:pic>
      <p:pic>
        <p:nvPicPr>
          <p:cNvPr descr="\hat{g}_i(x_t,u_t,\theta_i)=\theta_i^\top\phi_i(x_t,u_t)" id="264" name="Google Shape;264;p26" title="MathEquation,#000000"/>
          <p:cNvPicPr preferRelativeResize="0"/>
          <p:nvPr/>
        </p:nvPicPr>
        <p:blipFill>
          <a:blip r:embed="rId4">
            <a:alphaModFix/>
          </a:blip>
          <a:stretch>
            <a:fillRect/>
          </a:stretch>
        </p:blipFill>
        <p:spPr>
          <a:xfrm>
            <a:off x="3269750" y="1301150"/>
            <a:ext cx="2871956" cy="323100"/>
          </a:xfrm>
          <a:prstGeom prst="rect">
            <a:avLst/>
          </a:prstGeom>
          <a:noFill/>
          <a:ln>
            <a:noFill/>
          </a:ln>
        </p:spPr>
      </p:pic>
      <p:pic>
        <p:nvPicPr>
          <p:cNvPr descr="\mathbb{P}\left(&#10;\theta_i^\star\in\mathcal{C}_{i,t}^\delta\ \forall t\geq 0&#10;\right)\geq 1-2\delta_i" id="265" name="Google Shape;265;p26" title="MathEquation,#000000"/>
          <p:cNvPicPr preferRelativeResize="0"/>
          <p:nvPr/>
        </p:nvPicPr>
        <p:blipFill>
          <a:blip r:embed="rId5">
            <a:alphaModFix/>
          </a:blip>
          <a:stretch>
            <a:fillRect/>
          </a:stretch>
        </p:blipFill>
        <p:spPr>
          <a:xfrm>
            <a:off x="1698150" y="4103875"/>
            <a:ext cx="3843074" cy="590873"/>
          </a:xfrm>
          <a:prstGeom prst="rect">
            <a:avLst/>
          </a:prstGeom>
          <a:noFill/>
          <a:ln>
            <a:noFill/>
          </a:ln>
        </p:spPr>
      </p:pic>
      <p:pic>
        <p:nvPicPr>
          <p:cNvPr descr="\mathcal{C}_{i,t}^\delta=\{\theta_i\in\mathbb{R}^d : \|\theta_i-\bar\theta_{i,t}\|_{\Lambda_{i,t}}\leq\beta_{i,t}^\delta\}" id="266" name="Google Shape;266;p26" title="MathEquation,#000000"/>
          <p:cNvPicPr preferRelativeResize="0"/>
          <p:nvPr/>
        </p:nvPicPr>
        <p:blipFill>
          <a:blip r:embed="rId6">
            <a:alphaModFix/>
          </a:blip>
          <a:stretch>
            <a:fillRect/>
          </a:stretch>
        </p:blipFill>
        <p:spPr>
          <a:xfrm>
            <a:off x="898322" y="2173475"/>
            <a:ext cx="4536666" cy="442325"/>
          </a:xfrm>
          <a:prstGeom prst="rect">
            <a:avLst/>
          </a:prstGeom>
          <a:noFill/>
          <a:ln>
            <a:noFill/>
          </a:ln>
        </p:spPr>
      </p:pic>
      <p:pic>
        <p:nvPicPr>
          <p:cNvPr descr="\beta_{i,t}^\delta &#10;    \,{=}\,  \sigma_i \Bigg(&#10;    \sqrt{ 2 \log \left(\frac{1}{\delta_i}\frac{\det(\Lambda_{i,t})^{1/2} }{\det(\Lambda_{i,0})^{1/2}}&#10;    \right) }&#10;    +&#10;    \sqrt{\frac{\bar{\lambda}(\Lambda_{i,0})}{\underline\lambda(\Lambda_{i,t})} B} \Bigg)" id="267" name="Google Shape;267;p26" title="MathEquation,#000000"/>
          <p:cNvPicPr preferRelativeResize="0"/>
          <p:nvPr/>
        </p:nvPicPr>
        <p:blipFill>
          <a:blip r:embed="rId7">
            <a:alphaModFix/>
          </a:blip>
          <a:stretch>
            <a:fillRect/>
          </a:stretch>
        </p:blipFill>
        <p:spPr>
          <a:xfrm>
            <a:off x="6218425" y="2172400"/>
            <a:ext cx="2871950" cy="473874"/>
          </a:xfrm>
          <a:prstGeom prst="rect">
            <a:avLst/>
          </a:prstGeom>
          <a:noFill/>
          <a:ln>
            <a:noFill/>
          </a:ln>
        </p:spPr>
      </p:pic>
      <p:pic>
        <p:nvPicPr>
          <p:cNvPr descr="\epsilon_t" id="268" name="Google Shape;268;p26" title="MathEquation,#000000"/>
          <p:cNvPicPr preferRelativeResize="0"/>
          <p:nvPr/>
        </p:nvPicPr>
        <p:blipFill>
          <a:blip r:embed="rId8">
            <a:alphaModFix/>
          </a:blip>
          <a:stretch>
            <a:fillRect/>
          </a:stretch>
        </p:blipFill>
        <p:spPr>
          <a:xfrm>
            <a:off x="2834640" y="3029716"/>
            <a:ext cx="207002" cy="212175"/>
          </a:xfrm>
          <a:prstGeom prst="rect">
            <a:avLst/>
          </a:prstGeom>
          <a:noFill/>
          <a:ln>
            <a:noFill/>
          </a:ln>
        </p:spPr>
      </p:pic>
      <p:pic>
        <p:nvPicPr>
          <p:cNvPr descr="\sigma_i" id="269" name="Google Shape;269;p26" title="MathEquation,#000000"/>
          <p:cNvPicPr preferRelativeResize="0"/>
          <p:nvPr/>
        </p:nvPicPr>
        <p:blipFill>
          <a:blip r:embed="rId9">
            <a:alphaModFix/>
          </a:blip>
          <a:stretch>
            <a:fillRect/>
          </a:stretch>
        </p:blipFill>
        <p:spPr>
          <a:xfrm>
            <a:off x="3583991" y="3029712"/>
            <a:ext cx="248526" cy="212179"/>
          </a:xfrm>
          <a:prstGeom prst="rect">
            <a:avLst/>
          </a:prstGeom>
          <a:noFill/>
          <a:ln>
            <a:noFill/>
          </a:ln>
        </p:spPr>
      </p:pic>
      <p:sp>
        <p:nvSpPr>
          <p:cNvPr id="270" name="Google Shape;270;p26"/>
          <p:cNvSpPr/>
          <p:nvPr/>
        </p:nvSpPr>
        <p:spPr>
          <a:xfrm rot="1241825">
            <a:off x="6760982" y="2851801"/>
            <a:ext cx="1526198" cy="1994034"/>
          </a:xfrm>
          <a:prstGeom prst="ellipse">
            <a:avLst/>
          </a:prstGeom>
          <a:solidFill>
            <a:srgbClr val="FCE5CD"/>
          </a:solidFill>
          <a:ln cap="flat" cmpd="sng" w="19050">
            <a:solidFill>
              <a:srgbClr val="99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1" name="Google Shape;271;p26"/>
          <p:cNvSpPr/>
          <p:nvPr/>
        </p:nvSpPr>
        <p:spPr>
          <a:xfrm rot="3831360">
            <a:off x="7070415" y="3103163"/>
            <a:ext cx="1186713" cy="1643824"/>
          </a:xfrm>
          <a:prstGeom prst="ellipse">
            <a:avLst/>
          </a:prstGeom>
          <a:solidFill>
            <a:srgbClr val="D2E2FF">
              <a:alpha val="54350"/>
            </a:srgbClr>
          </a:solidFill>
          <a:ln cap="flat" cmpd="sng" w="19050">
            <a:solidFill>
              <a:srgbClr val="0000C3"/>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2" name="Google Shape;272;p26"/>
          <p:cNvSpPr/>
          <p:nvPr/>
        </p:nvSpPr>
        <p:spPr>
          <a:xfrm>
            <a:off x="7258738" y="4008750"/>
            <a:ext cx="111000" cy="11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eta_i^\star" id="273" name="Google Shape;273;p26" title="MathEquation,#000000"/>
          <p:cNvPicPr preferRelativeResize="0"/>
          <p:nvPr/>
        </p:nvPicPr>
        <p:blipFill>
          <a:blip r:embed="rId10">
            <a:alphaModFix/>
          </a:blip>
          <a:stretch>
            <a:fillRect/>
          </a:stretch>
        </p:blipFill>
        <p:spPr>
          <a:xfrm>
            <a:off x="7493475" y="3895613"/>
            <a:ext cx="340572" cy="442326"/>
          </a:xfrm>
          <a:prstGeom prst="rect">
            <a:avLst/>
          </a:prstGeom>
          <a:noFill/>
          <a:ln>
            <a:noFill/>
          </a:ln>
        </p:spPr>
      </p:pic>
      <p:pic>
        <p:nvPicPr>
          <p:cNvPr descr="\mathcal{C}_{i,0}^\delta" id="274" name="Google Shape;274;p26" title="MathEquation,#a40000"/>
          <p:cNvPicPr preferRelativeResize="0"/>
          <p:nvPr/>
        </p:nvPicPr>
        <p:blipFill>
          <a:blip r:embed="rId11">
            <a:alphaModFix/>
          </a:blip>
          <a:stretch>
            <a:fillRect/>
          </a:stretch>
        </p:blipFill>
        <p:spPr>
          <a:xfrm>
            <a:off x="8000488" y="4521963"/>
            <a:ext cx="509322" cy="536700"/>
          </a:xfrm>
          <a:prstGeom prst="rect">
            <a:avLst/>
          </a:prstGeom>
          <a:noFill/>
          <a:ln>
            <a:noFill/>
          </a:ln>
        </p:spPr>
      </p:pic>
      <p:pic>
        <p:nvPicPr>
          <p:cNvPr descr="\mathcal{C}_{i,1}^\delta" id="275" name="Google Shape;275;p26" title="MathEquation,#0b008c"/>
          <p:cNvPicPr preferRelativeResize="0"/>
          <p:nvPr/>
        </p:nvPicPr>
        <p:blipFill>
          <a:blip r:embed="rId12">
            <a:alphaModFix/>
          </a:blip>
          <a:stretch>
            <a:fillRect/>
          </a:stretch>
        </p:blipFill>
        <p:spPr>
          <a:xfrm>
            <a:off x="8422888" y="3895625"/>
            <a:ext cx="509326" cy="536704"/>
          </a:xfrm>
          <a:prstGeom prst="rect">
            <a:avLst/>
          </a:prstGeom>
          <a:noFill/>
          <a:ln>
            <a:noFill/>
          </a:ln>
        </p:spPr>
      </p:pic>
      <p:sp>
        <p:nvSpPr>
          <p:cNvPr id="276" name="Google Shape;276;p26"/>
          <p:cNvSpPr txBox="1"/>
          <p:nvPr/>
        </p:nvSpPr>
        <p:spPr>
          <a:xfrm>
            <a:off x="0" y="4835700"/>
            <a:ext cx="6791400" cy="323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400"/>
              </a:spcAft>
              <a:buNone/>
            </a:pPr>
            <a:r>
              <a:rPr b="1" lang="en" sz="900">
                <a:solidFill>
                  <a:schemeClr val="dk1"/>
                </a:solidFill>
                <a:latin typeface="Helvetica Neue"/>
                <a:ea typeface="Helvetica Neue"/>
                <a:cs typeface="Helvetica Neue"/>
                <a:sym typeface="Helvetica Neue"/>
              </a:rPr>
              <a:t>*</a:t>
            </a:r>
            <a:r>
              <a:rPr lang="en" sz="900">
                <a:solidFill>
                  <a:schemeClr val="dk1"/>
                </a:solidFill>
                <a:latin typeface="Helvetica Neue Light"/>
                <a:ea typeface="Helvetica Neue Light"/>
                <a:cs typeface="Helvetica Neue Light"/>
                <a:sym typeface="Helvetica Neue Light"/>
              </a:rPr>
              <a:t>Adapted from </a:t>
            </a:r>
            <a:r>
              <a:rPr lang="en" sz="900">
                <a:solidFill>
                  <a:schemeClr val="dk1"/>
                </a:solidFill>
                <a:latin typeface="Helvetica Neue Light"/>
                <a:ea typeface="Helvetica Neue Light"/>
                <a:cs typeface="Helvetica Neue Light"/>
                <a:sym typeface="Helvetica Neue Light"/>
              </a:rPr>
              <a:t>Abbasi-Yadkori, Pal, Szepesvari, “</a:t>
            </a:r>
            <a:r>
              <a:rPr i="1" lang="en" sz="900">
                <a:solidFill>
                  <a:schemeClr val="dk1"/>
                </a:solidFill>
                <a:latin typeface="Helvetica Neue Light"/>
                <a:ea typeface="Helvetica Neue Light"/>
                <a:cs typeface="Helvetica Neue Light"/>
                <a:sym typeface="Helvetica Neue Light"/>
              </a:rPr>
              <a:t>Improved algorithms for linear stochastic bandits”</a:t>
            </a:r>
            <a:r>
              <a:rPr lang="en" sz="900">
                <a:solidFill>
                  <a:schemeClr val="dk1"/>
                </a:solidFill>
                <a:latin typeface="Helvetica Neue Light"/>
                <a:ea typeface="Helvetica Neue Light"/>
                <a:cs typeface="Helvetica Neue Light"/>
                <a:sym typeface="Helvetica Neue Light"/>
              </a:rPr>
              <a:t>, NeurIPS 2011</a:t>
            </a:r>
            <a:endParaRPr sz="900">
              <a:solidFill>
                <a:schemeClr val="dk1"/>
              </a:solidFill>
              <a:latin typeface="Helvetica Neue Light"/>
              <a:ea typeface="Helvetica Neue Light"/>
              <a:cs typeface="Helvetica Neue Light"/>
              <a:sym typeface="Helvetica Neue Light"/>
            </a:endParaRPr>
          </a:p>
        </p:txBody>
      </p:sp>
      <p:pic>
        <p:nvPicPr>
          <p:cNvPr descr="g\in\mathcal{H}_{\phi_i}&#10;\,{=}\,&#10;\Big\{\hat{g}_{i,\theta_i}=\theta_i^\top \phi_i&#10;\,: \,&#10;\|\theta_i \,{-}\, \bar\theta_{i{,}0}\|_{\Lambda_{i,0}}^2 {\leq}\, \sigma_i^2 B&#10;\Big\}." id="277" name="Google Shape;277;p26" title="MathEquation,#000000"/>
          <p:cNvPicPr preferRelativeResize="0"/>
          <p:nvPr/>
        </p:nvPicPr>
        <p:blipFill>
          <a:blip r:embed="rId13">
            <a:alphaModFix/>
          </a:blip>
          <a:stretch>
            <a:fillRect/>
          </a:stretch>
        </p:blipFill>
        <p:spPr>
          <a:xfrm>
            <a:off x="1086600" y="3351377"/>
            <a:ext cx="4618190" cy="444500"/>
          </a:xfrm>
          <a:prstGeom prst="rect">
            <a:avLst/>
          </a:prstGeom>
          <a:noFill/>
          <a:ln>
            <a:noFill/>
          </a:ln>
        </p:spPr>
      </p:pic>
      <p:sp>
        <p:nvSpPr>
          <p:cNvPr id="278" name="Google Shape;278;p26"/>
          <p:cNvSpPr txBox="1"/>
          <p:nvPr/>
        </p:nvSpPr>
        <p:spPr>
          <a:xfrm>
            <a:off x="5617550" y="2148350"/>
            <a:ext cx="745800" cy="492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4000"/>
              </a:spcAft>
              <a:buNone/>
            </a:pPr>
            <a:r>
              <a:rPr lang="en" sz="2000">
                <a:solidFill>
                  <a:schemeClr val="dk1"/>
                </a:solidFill>
                <a:latin typeface="Helvetica Neue Light"/>
                <a:ea typeface="Helvetica Neue Light"/>
                <a:cs typeface="Helvetica Neue Light"/>
                <a:sym typeface="Helvetica Neue Light"/>
              </a:rPr>
              <a:t>with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7"/>
          <p:cNvPicPr preferRelativeResize="0"/>
          <p:nvPr/>
        </p:nvPicPr>
        <p:blipFill rotWithShape="1">
          <a:blip r:embed="rId3">
            <a:alphaModFix/>
          </a:blip>
          <a:srcRect b="5487" l="76537" r="661" t="4259"/>
          <a:stretch/>
        </p:blipFill>
        <p:spPr>
          <a:xfrm>
            <a:off x="6847749" y="2066813"/>
            <a:ext cx="2173401" cy="1604338"/>
          </a:xfrm>
          <a:prstGeom prst="rect">
            <a:avLst/>
          </a:prstGeom>
          <a:noFill/>
          <a:ln>
            <a:noFill/>
          </a:ln>
        </p:spPr>
      </p:pic>
      <p:sp>
        <p:nvSpPr>
          <p:cNvPr id="285" name="Google Shape;285;p27"/>
          <p:cNvSpPr txBox="1"/>
          <p:nvPr/>
        </p:nvSpPr>
        <p:spPr>
          <a:xfrm>
            <a:off x="312425" y="754075"/>
            <a:ext cx="6745200" cy="20073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Define the reachable sets</a:t>
            </a:r>
            <a:endParaRPr sz="2000">
              <a:solidFill>
                <a:schemeClr val="dk1"/>
              </a:solidFill>
              <a:latin typeface="Helvetica Neue Light"/>
              <a:ea typeface="Helvetica Neue Light"/>
              <a:cs typeface="Helvetica Neue Light"/>
              <a:sym typeface="Helvetica Neue Light"/>
            </a:endParaRPr>
          </a:p>
          <a:p>
            <a:pPr indent="0" lvl="0" marL="457200" rtl="0" algn="l">
              <a:lnSpc>
                <a:spcPct val="200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457200" lvl="0" marL="1371600" rtl="0" algn="l">
              <a:lnSpc>
                <a:spcPct val="200000"/>
              </a:lnSpc>
              <a:spcBef>
                <a:spcPts val="0"/>
              </a:spcBef>
              <a:spcAft>
                <a:spcPts val="0"/>
              </a:spcAft>
              <a:buNone/>
            </a:pPr>
            <a:r>
              <a:rPr lang="en" sz="1600">
                <a:solidFill>
                  <a:schemeClr val="dk1"/>
                </a:solidFill>
                <a:latin typeface="Helvetica Neue Light"/>
                <a:ea typeface="Helvetica Neue Light"/>
                <a:cs typeface="Helvetica Neue Light"/>
                <a:sym typeface="Helvetica Neue Light"/>
              </a:rPr>
              <a:t>         with								 ,</a:t>
            </a:r>
            <a:endParaRPr sz="1600">
              <a:solidFill>
                <a:schemeClr val="dk1"/>
              </a:solidFill>
              <a:latin typeface="Helvetica Neue Light"/>
              <a:ea typeface="Helvetica Neue Light"/>
              <a:cs typeface="Helvetica Neue Light"/>
              <a:sym typeface="Helvetica Neue Light"/>
            </a:endParaRPr>
          </a:p>
          <a:p>
            <a:pPr indent="0" lvl="0" marL="457200" marR="0" rtl="0" algn="l">
              <a:lnSpc>
                <a:spcPct val="200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200000"/>
              </a:lnSpc>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Define  </a:t>
            </a:r>
            <a:r>
              <a:rPr b="1" lang="en" sz="2000">
                <a:solidFill>
                  <a:schemeClr val="dk1"/>
                </a:solidFill>
                <a:latin typeface="Helvetica Neue"/>
                <a:ea typeface="Helvetica Neue"/>
                <a:cs typeface="Helvetica Neue"/>
                <a:sym typeface="Helvetica Neue"/>
              </a:rPr>
              <a:t>Reach-OCP(N)</a:t>
            </a:r>
            <a:r>
              <a:rPr lang="en"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p:txBody>
      </p:sp>
      <p:sp>
        <p:nvSpPr>
          <p:cNvPr id="286" name="Google Shape;286;p27"/>
          <p:cNvSpPr txBox="1"/>
          <p:nvPr>
            <p:ph idx="4294967295" type="title"/>
          </p:nvPr>
        </p:nvSpPr>
        <p:spPr>
          <a:xfrm>
            <a:off x="617225" y="8825"/>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a:latin typeface="Helvetica Neue Light"/>
                <a:ea typeface="Helvetica Neue Light"/>
                <a:cs typeface="Helvetica Neue Light"/>
                <a:sym typeface="Helvetica Neue Light"/>
              </a:rPr>
              <a:t>Robust planning via reachability analysis</a:t>
            </a:r>
            <a:endParaRPr/>
          </a:p>
        </p:txBody>
      </p:sp>
      <p:sp>
        <p:nvSpPr>
          <p:cNvPr id="287" name="Google Shape;287;p2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s{=}1,{\dots},k{-}1, &#10;\,  i{=}1,{\dots},n" id="288" name="Google Shape;288;p27" title="MathEquation,#000000"/>
          <p:cNvPicPr preferRelativeResize="0"/>
          <p:nvPr/>
        </p:nvPicPr>
        <p:blipFill>
          <a:blip r:embed="rId4">
            <a:alphaModFix/>
          </a:blip>
          <a:stretch>
            <a:fillRect/>
          </a:stretch>
        </p:blipFill>
        <p:spPr>
          <a:xfrm>
            <a:off x="4185825" y="2224700"/>
            <a:ext cx="2173400" cy="222800"/>
          </a:xfrm>
          <a:prstGeom prst="rect">
            <a:avLst/>
          </a:prstGeom>
          <a:noFill/>
          <a:ln>
            <a:noFill/>
          </a:ln>
        </p:spPr>
      </p:pic>
      <p:pic>
        <p:nvPicPr>
          <p:cNvPr descr="x_0\,{=}\,x(t), \,&#10;\theta_i\,{\in}\,\mathcal{C}_{i,t}^{\delta}, \,&#10;\epsilon_{i,s}\,{\in}\,\mathcal{E}_i" id="289" name="Google Shape;289;p27" title="MathEquation,#000000"/>
          <p:cNvPicPr preferRelativeResize="0"/>
          <p:nvPr/>
        </p:nvPicPr>
        <p:blipFill>
          <a:blip r:embed="rId5">
            <a:alphaModFix/>
          </a:blip>
          <a:stretch>
            <a:fillRect/>
          </a:stretch>
        </p:blipFill>
        <p:spPr>
          <a:xfrm>
            <a:off x="3388475" y="1831111"/>
            <a:ext cx="2970740" cy="393600"/>
          </a:xfrm>
          <a:prstGeom prst="rect">
            <a:avLst/>
          </a:prstGeom>
          <a:noFill/>
          <a:ln>
            <a:noFill/>
          </a:ln>
        </p:spPr>
      </p:pic>
      <p:pic>
        <p:nvPicPr>
          <p:cNvPr descr="\Bigg\}" id="290" name="Google Shape;290;p27" title="MathEquation,#000000"/>
          <p:cNvPicPr preferRelativeResize="0"/>
          <p:nvPr/>
        </p:nvPicPr>
        <p:blipFill>
          <a:blip r:embed="rId6">
            <a:alphaModFix/>
          </a:blip>
          <a:stretch>
            <a:fillRect/>
          </a:stretch>
        </p:blipFill>
        <p:spPr>
          <a:xfrm>
            <a:off x="7736075" y="1260100"/>
            <a:ext cx="213850" cy="1150177"/>
          </a:xfrm>
          <a:prstGeom prst="rect">
            <a:avLst/>
          </a:prstGeom>
          <a:noFill/>
          <a:ln>
            <a:noFill/>
          </a:ln>
        </p:spPr>
      </p:pic>
      <p:pic>
        <p:nvPicPr>
          <p:cNvPr descr="\Bigg\{" id="291" name="Google Shape;291;p27" title="MathEquation,#000000"/>
          <p:cNvPicPr preferRelativeResize="0"/>
          <p:nvPr/>
        </p:nvPicPr>
        <p:blipFill>
          <a:blip r:embed="rId7">
            <a:alphaModFix/>
          </a:blip>
          <a:stretch>
            <a:fillRect/>
          </a:stretch>
        </p:blipFill>
        <p:spPr>
          <a:xfrm>
            <a:off x="1905700" y="1260100"/>
            <a:ext cx="213850" cy="1150177"/>
          </a:xfrm>
          <a:prstGeom prst="rect">
            <a:avLst/>
          </a:prstGeom>
          <a:noFill/>
          <a:ln>
            <a:noFill/>
          </a:ln>
        </p:spPr>
      </p:pic>
      <p:pic>
        <p:nvPicPr>
          <p:cNvPr descr="\mathcal{X}_k^{t,\delta}(u) = " id="292" name="Google Shape;292;p27" title="MathEquation,#000000"/>
          <p:cNvPicPr preferRelativeResize="0"/>
          <p:nvPr/>
        </p:nvPicPr>
        <p:blipFill>
          <a:blip r:embed="rId8">
            <a:alphaModFix/>
          </a:blip>
          <a:stretch>
            <a:fillRect/>
          </a:stretch>
        </p:blipFill>
        <p:spPr>
          <a:xfrm>
            <a:off x="617224" y="1614025"/>
            <a:ext cx="1215972" cy="442325"/>
          </a:xfrm>
          <a:prstGeom prst="rect">
            <a:avLst/>
          </a:prstGeom>
          <a:noFill/>
          <a:ln>
            <a:noFill/>
          </a:ln>
        </p:spPr>
      </p:pic>
      <p:pic>
        <p:nvPicPr>
          <p:cNvPr descr=" x_k {=} f(\cdot, u_{{k{-}1}}, \theta, \epsilon_{{k{-}1}})&#10; \circ&#10; \dots&#10; \circ&#10; f(x_0, u_0, \theta, \epsilon_0)" id="293" name="Google Shape;293;p27" title="MathEquation,#000000"/>
          <p:cNvPicPr preferRelativeResize="0"/>
          <p:nvPr/>
        </p:nvPicPr>
        <p:blipFill>
          <a:blip r:embed="rId9">
            <a:alphaModFix/>
          </a:blip>
          <a:stretch>
            <a:fillRect/>
          </a:stretch>
        </p:blipFill>
        <p:spPr>
          <a:xfrm>
            <a:off x="2192043" y="1357463"/>
            <a:ext cx="5471532" cy="362475"/>
          </a:xfrm>
          <a:prstGeom prst="rect">
            <a:avLst/>
          </a:prstGeom>
          <a:noFill/>
          <a:ln>
            <a:noFill/>
          </a:ln>
        </p:spPr>
      </p:pic>
      <p:pic>
        <p:nvPicPr>
          <p:cNvPr descr="\begin{gather*}&#10;\hspace{-1mm}&#10;\mathop{\text{min}}_{\mu,u}&#10;\ &#10;\sum_{k=0}^{N-1} \ell(\mu_k, u_k) &#10;\&#10;\text{s.t.}&#10;\begin{array}{l}&#10;\bigwedge_{{k{=}1}}^N \mathcal{X}_{k}^{t,\delta}(u) \,{\subseteq}\, \mathcal{X}_{safe}, &#10;\ &#10;\mathcal{X}_{N}^{t,\delta}(u) \,{\subseteq}\, \mathcal{X}_{goal},&#10;\\[2mm]&#10;\bigwedge_{{k{=}0}}^{N{-}1}&#10;u_{k}\,{\in}\,\mathcal{U},  &#10;\ &#10;\mathcal{X}_{0}^{t,\delta} \,{=}\, \{x(t)\},&#10;\end{array}&#10;\end{gather*}" id="294" name="Google Shape;294;p27" title="MathEquation,#000000"/>
          <p:cNvPicPr preferRelativeResize="0"/>
          <p:nvPr/>
        </p:nvPicPr>
        <p:blipFill>
          <a:blip r:embed="rId10">
            <a:alphaModFix/>
          </a:blip>
          <a:stretch>
            <a:fillRect/>
          </a:stretch>
        </p:blipFill>
        <p:spPr>
          <a:xfrm>
            <a:off x="312425" y="3671150"/>
            <a:ext cx="6911450" cy="106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nvSpPr>
        <p:spPr>
          <a:xfrm>
            <a:off x="312425" y="754075"/>
            <a:ext cx="6745200" cy="20073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Helvetica Neue Light"/>
              <a:buChar char="●"/>
            </a:pPr>
            <a:r>
              <a:rPr b="1" lang="en" sz="2000">
                <a:solidFill>
                  <a:schemeClr val="dk1"/>
                </a:solidFill>
                <a:latin typeface="Helvetica Neue"/>
                <a:ea typeface="Helvetica Neue"/>
                <a:cs typeface="Helvetica Neue"/>
                <a:sym typeface="Helvetica Neue"/>
              </a:rPr>
              <a:t>Reach-OCP(N)</a:t>
            </a:r>
            <a:r>
              <a:rPr lang="en"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a:p>
            <a:pPr indent="0" lvl="0" marL="0" rtl="0" algn="l">
              <a:lnSpc>
                <a:spcPct val="200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lnSpc>
                <a:spcPct val="200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200000"/>
              </a:lnSpc>
              <a:spcBef>
                <a:spcPts val="0"/>
              </a:spcBef>
              <a:spcAft>
                <a:spcPts val="0"/>
              </a:spcAft>
              <a:buClr>
                <a:schemeClr val="dk1"/>
              </a:buClr>
              <a:buSzPts val="2000"/>
              <a:buFont typeface="Helvetica Neue Light"/>
              <a:buChar char="●"/>
            </a:pPr>
            <a:r>
              <a:rPr b="1" lang="en" sz="2000">
                <a:solidFill>
                  <a:schemeClr val="dk1"/>
                </a:solidFill>
                <a:latin typeface="Helvetica Neue"/>
                <a:ea typeface="Helvetica Neue"/>
                <a:cs typeface="Helvetica Neue"/>
                <a:sym typeface="Helvetica Neue"/>
              </a:rPr>
              <a:t>Explore-OCP(N)</a:t>
            </a:r>
            <a:r>
              <a:rPr lang="en"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p:txBody>
      </p:sp>
      <p:sp>
        <p:nvSpPr>
          <p:cNvPr id="301" name="Google Shape;301;p28"/>
          <p:cNvSpPr txBox="1"/>
          <p:nvPr>
            <p:ph idx="4294967295" type="title"/>
          </p:nvPr>
        </p:nvSpPr>
        <p:spPr>
          <a:xfrm>
            <a:off x="617225" y="-67375"/>
            <a:ext cx="7758000" cy="636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Helvetica Neue Light"/>
              <a:buNone/>
            </a:pPr>
            <a:r>
              <a:rPr lang="en">
                <a:latin typeface="Helvetica Neue Light"/>
                <a:ea typeface="Helvetica Neue Light"/>
                <a:cs typeface="Helvetica Neue Light"/>
                <a:sym typeface="Helvetica Neue Light"/>
              </a:rPr>
              <a:t>If uncertainty is too high: robust exploration</a:t>
            </a:r>
            <a:endParaRPr/>
          </a:p>
        </p:txBody>
      </p:sp>
      <p:sp>
        <p:nvSpPr>
          <p:cNvPr id="302" name="Google Shape;302;p2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begin{gather*}&#10;\hspace{-1mm}&#10;\mathop{\text{min}}_{\mu,u}&#10;\ &#10;\sum_{k=0}^{N-1} \ell(\mu_k, u_k) &#10;\&#10;\text{s.t.}&#10;\begin{array}{l}&#10;\bigwedge_{{k{=}1}}^N \mathcal{X}_{k}^{t,\delta}(u) \,{\subseteq}\, \mathcal{X}_{safe}, &#10;\ &#10;\mathcal{X}_{N}^{t,\delta}(u) \,{\subseteq}\, \mathcal{X}_{goal},&#10;\\[2mm]&#10;\bigwedge_{{k{=}0}}^{N{-}1}&#10;u_{k}\,{\in}\,\mathcal{U},  &#10;\ &#10;\mathcal{X}_{0}^{t,\delta} \,{=}\, \{x(t)\},&#10;\end{array}&#10;\end{gather*}" id="303" name="Google Shape;303;p28" title="MathEquation,#000000"/>
          <p:cNvPicPr preferRelativeResize="0"/>
          <p:nvPr/>
        </p:nvPicPr>
        <p:blipFill>
          <a:blip r:embed="rId3">
            <a:alphaModFix/>
          </a:blip>
          <a:stretch>
            <a:fillRect/>
          </a:stretch>
        </p:blipFill>
        <p:spPr>
          <a:xfrm>
            <a:off x="312425" y="1353737"/>
            <a:ext cx="6385090" cy="981675"/>
          </a:xfrm>
          <a:prstGeom prst="rect">
            <a:avLst/>
          </a:prstGeom>
          <a:noFill/>
          <a:ln>
            <a:noFill/>
          </a:ln>
        </p:spPr>
      </p:pic>
      <p:pic>
        <p:nvPicPr>
          <p:cNvPr descr="\begin{gather*}&#10;\hspace{-1mm}&#10;\mathop{\text{min}}_{\mu,u}&#10;\ &#10;\sum_{k=0}^{N-1} (\ell+\ell_{info})(\mu_k, u_k) &#10;\&#10;\text{s.t.}&#10;\begin{array}{l}&#10;\bigwedge_{{k{=}1}}^N \mathcal{X}_{k}^{t,\delta}(u) \,{\subseteq}\, \mathcal{X}_{safe}, &#10;\ &#10;\mathcal{X}_{N}^{t,\delta}(u) \,{\subseteq}\, \mathcal{X}_0,&#10;\\[2mm]&#10;\bigwedge_{{k{=}0}}^{N{-}1}&#10;u_{k}\,{\in}\,\mathcal{U},  &#10;\ &#10;\mathcal{X}_{0}^{t,\delta} \,{=}\, \{x(t)\},&#10;\end{array}&#10;\end{gather*}" id="304" name="Google Shape;304;p28" title="MathEquation,#000000"/>
          <p:cNvPicPr preferRelativeResize="0"/>
          <p:nvPr/>
        </p:nvPicPr>
        <p:blipFill>
          <a:blip r:embed="rId4">
            <a:alphaModFix/>
          </a:blip>
          <a:stretch>
            <a:fillRect/>
          </a:stretch>
        </p:blipFill>
        <p:spPr>
          <a:xfrm>
            <a:off x="312425" y="3144562"/>
            <a:ext cx="7139454" cy="981675"/>
          </a:xfrm>
          <a:prstGeom prst="rect">
            <a:avLst/>
          </a:prstGeom>
          <a:noFill/>
          <a:ln>
            <a:noFill/>
          </a:ln>
        </p:spPr>
      </p:pic>
      <p:cxnSp>
        <p:nvCxnSpPr>
          <p:cNvPr id="305" name="Google Shape;305;p28"/>
          <p:cNvCxnSpPr/>
          <p:nvPr/>
        </p:nvCxnSpPr>
        <p:spPr>
          <a:xfrm>
            <a:off x="1781450" y="3882500"/>
            <a:ext cx="521700" cy="0"/>
          </a:xfrm>
          <a:prstGeom prst="straightConnector1">
            <a:avLst/>
          </a:prstGeom>
          <a:noFill/>
          <a:ln cap="flat" cmpd="sng" w="38100">
            <a:solidFill>
              <a:srgbClr val="00FF00"/>
            </a:solidFill>
            <a:prstDash val="solid"/>
            <a:round/>
            <a:headEnd len="med" w="med" type="none"/>
            <a:tailEnd len="med" w="med" type="none"/>
          </a:ln>
        </p:spPr>
      </p:cxnSp>
      <p:pic>
        <p:nvPicPr>
          <p:cNvPr id="306" name="Google Shape;306;p28"/>
          <p:cNvPicPr preferRelativeResize="0"/>
          <p:nvPr/>
        </p:nvPicPr>
        <p:blipFill>
          <a:blip r:embed="rId5">
            <a:alphaModFix/>
          </a:blip>
          <a:stretch>
            <a:fillRect/>
          </a:stretch>
        </p:blipFill>
        <p:spPr>
          <a:xfrm>
            <a:off x="7185650" y="930114"/>
            <a:ext cx="1958351" cy="1498462"/>
          </a:xfrm>
          <a:prstGeom prst="rect">
            <a:avLst/>
          </a:prstGeom>
          <a:noFill/>
          <a:ln>
            <a:noFill/>
          </a:ln>
        </p:spPr>
      </p:pic>
      <p:pic>
        <p:nvPicPr>
          <p:cNvPr id="307" name="Google Shape;307;p28"/>
          <p:cNvPicPr preferRelativeResize="0"/>
          <p:nvPr/>
        </p:nvPicPr>
        <p:blipFill>
          <a:blip r:embed="rId6">
            <a:alphaModFix/>
          </a:blip>
          <a:stretch>
            <a:fillRect/>
          </a:stretch>
        </p:blipFill>
        <p:spPr>
          <a:xfrm>
            <a:off x="7185650" y="3645025"/>
            <a:ext cx="1958351" cy="1498475"/>
          </a:xfrm>
          <a:prstGeom prst="rect">
            <a:avLst/>
          </a:prstGeom>
          <a:noFill/>
          <a:ln>
            <a:noFill/>
          </a:ln>
        </p:spPr>
      </p:pic>
      <p:sp>
        <p:nvSpPr>
          <p:cNvPr id="308" name="Google Shape;308;p28"/>
          <p:cNvSpPr txBox="1"/>
          <p:nvPr/>
        </p:nvSpPr>
        <p:spPr>
          <a:xfrm>
            <a:off x="8316750" y="2186775"/>
            <a:ext cx="860100" cy="24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0000"/>
                </a:solidFill>
                <a:highlight>
                  <a:srgbClr val="EEEEEE"/>
                </a:highlight>
                <a:latin typeface="Helvetica Neue"/>
                <a:ea typeface="Helvetica Neue"/>
                <a:cs typeface="Helvetica Neue"/>
                <a:sym typeface="Helvetica Neue"/>
              </a:rPr>
              <a:t>infeasible</a:t>
            </a:r>
            <a:endParaRPr b="1">
              <a:solidFill>
                <a:srgbClr val="FF0000"/>
              </a:solidFill>
              <a:highlight>
                <a:srgbClr val="EEEEEE"/>
              </a:highlight>
            </a:endParaRPr>
          </a:p>
        </p:txBody>
      </p:sp>
      <p:cxnSp>
        <p:nvCxnSpPr>
          <p:cNvPr id="309" name="Google Shape;309;p28"/>
          <p:cNvCxnSpPr/>
          <p:nvPr/>
        </p:nvCxnSpPr>
        <p:spPr>
          <a:xfrm>
            <a:off x="6930175" y="3579900"/>
            <a:ext cx="521700" cy="0"/>
          </a:xfrm>
          <a:prstGeom prst="straightConnector1">
            <a:avLst/>
          </a:prstGeom>
          <a:noFill/>
          <a:ln cap="flat" cmpd="sng" w="38100">
            <a:solidFill>
              <a:srgbClr val="00FF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descr="https://identity.stanford.edu/downloads/emblems/Block_S_Tree/png/SU_BlockStree_2color.png" id="316" name="Google Shape;316;p29"/>
          <p:cNvSpPr/>
          <p:nvPr/>
        </p:nvSpPr>
        <p:spPr>
          <a:xfrm>
            <a:off x="820241" y="987957"/>
            <a:ext cx="144600" cy="62400"/>
          </a:xfrm>
          <a:prstGeom prst="rect">
            <a:avLst/>
          </a:prstGeom>
          <a:noFill/>
          <a:ln>
            <a:noFill/>
          </a:ln>
        </p:spPr>
        <p:txBody>
          <a:bodyPr anchorCtr="0" anchor="t" bIns="8300" lIns="16600" spcFirstLastPara="1" rIns="16600" wrap="square" tIns="83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descr="https://identity.stanford.edu/downloads/emblems/Block_S_Tree/png/SU_BlockStree_2color.png" id="317" name="Google Shape;317;p29"/>
          <p:cNvSpPr/>
          <p:nvPr/>
        </p:nvSpPr>
        <p:spPr>
          <a:xfrm>
            <a:off x="765664" y="663793"/>
            <a:ext cx="144600" cy="62400"/>
          </a:xfrm>
          <a:prstGeom prst="rect">
            <a:avLst/>
          </a:prstGeom>
          <a:noFill/>
          <a:ln>
            <a:noFill/>
          </a:ln>
        </p:spPr>
        <p:txBody>
          <a:bodyPr anchorCtr="0" anchor="t" bIns="8300" lIns="16600" spcFirstLastPara="1" rIns="16600" wrap="square" tIns="83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descr="https://identity.stanford.edu/downloads/emblems/Block_S_Tree/png/SU_BlockStree_2color.png" id="318" name="Google Shape;318;p29"/>
          <p:cNvSpPr/>
          <p:nvPr/>
        </p:nvSpPr>
        <p:spPr>
          <a:xfrm>
            <a:off x="820241" y="987957"/>
            <a:ext cx="144600" cy="62400"/>
          </a:xfrm>
          <a:prstGeom prst="rect">
            <a:avLst/>
          </a:prstGeom>
          <a:noFill/>
          <a:ln>
            <a:noFill/>
          </a:ln>
        </p:spPr>
        <p:txBody>
          <a:bodyPr anchorCtr="0" anchor="t" bIns="8300" lIns="16600" spcFirstLastPara="1" rIns="16600" wrap="square" tIns="83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descr="https://identity.stanford.edu/downloads/emblems/Block_S_Tree/png/SU_BlockStree_2color.png" id="319" name="Google Shape;319;p29"/>
          <p:cNvSpPr/>
          <p:nvPr/>
        </p:nvSpPr>
        <p:spPr>
          <a:xfrm>
            <a:off x="765664" y="663793"/>
            <a:ext cx="144600" cy="62400"/>
          </a:xfrm>
          <a:prstGeom prst="rect">
            <a:avLst/>
          </a:prstGeom>
          <a:noFill/>
          <a:ln>
            <a:noFill/>
          </a:ln>
        </p:spPr>
        <p:txBody>
          <a:bodyPr anchorCtr="0" anchor="t" bIns="8300" lIns="16600" spcFirstLastPara="1" rIns="16600" wrap="square" tIns="83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320" name="Google Shape;320;p29"/>
          <p:cNvSpPr/>
          <p:nvPr/>
        </p:nvSpPr>
        <p:spPr>
          <a:xfrm>
            <a:off x="347975" y="580050"/>
            <a:ext cx="3111600" cy="4205700"/>
          </a:xfrm>
          <a:prstGeom prst="roundRect">
            <a:avLst>
              <a:gd fmla="val 5730"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txBox="1"/>
          <p:nvPr/>
        </p:nvSpPr>
        <p:spPr>
          <a:xfrm>
            <a:off x="395875" y="1125554"/>
            <a:ext cx="3285000" cy="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1.</a:t>
            </a:r>
            <a:r>
              <a:rPr lang="en" sz="1900">
                <a:latin typeface="Helvetica Neue"/>
                <a:ea typeface="Helvetica Neue"/>
                <a:cs typeface="Helvetica Neue"/>
                <a:sym typeface="Helvetica Neue"/>
              </a:rPr>
              <a:t>  </a:t>
            </a:r>
            <a:r>
              <a:rPr lang="en" sz="1800">
                <a:latin typeface="Helvetica Neue"/>
                <a:ea typeface="Helvetica Neue"/>
                <a:cs typeface="Helvetica Neue"/>
                <a:sym typeface="Helvetica Neue"/>
              </a:rPr>
              <a:t>Collect data</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300">
              <a:latin typeface="Helvetica Neue"/>
              <a:ea typeface="Helvetica Neue"/>
              <a:cs typeface="Helvetica Neue"/>
              <a:sym typeface="Helvetica Neue"/>
            </a:endParaRPr>
          </a:p>
          <a:p>
            <a:pPr indent="0" lvl="0" marL="0" rtl="0" algn="l">
              <a:spcBef>
                <a:spcPts val="0"/>
              </a:spcBef>
              <a:spcAft>
                <a:spcPts val="0"/>
              </a:spcAft>
              <a:buNone/>
            </a:pPr>
            <a:r>
              <a:rPr lang="en" sz="1800">
                <a:latin typeface="Helvetica Neue"/>
                <a:ea typeface="Helvetica Neue"/>
                <a:cs typeface="Helvetica Neue"/>
                <a:sym typeface="Helvetica Neue"/>
              </a:rPr>
              <a:t>2.</a:t>
            </a:r>
            <a:r>
              <a:rPr lang="en" sz="1900">
                <a:latin typeface="Helvetica Neue"/>
                <a:ea typeface="Helvetica Neue"/>
                <a:cs typeface="Helvetica Neue"/>
                <a:sym typeface="Helvetica Neue"/>
              </a:rPr>
              <a:t>  </a:t>
            </a:r>
            <a:r>
              <a:rPr lang="en" sz="1800">
                <a:latin typeface="Helvetica Neue"/>
                <a:ea typeface="Helvetica Neue"/>
                <a:cs typeface="Helvetica Neue"/>
                <a:sym typeface="Helvetica Neue"/>
              </a:rPr>
              <a:t>Train model</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a:p>
            <a:pPr indent="0" lvl="0" marL="0" rtl="0" algn="l">
              <a:spcBef>
                <a:spcPts val="0"/>
              </a:spcBef>
              <a:spcAft>
                <a:spcPts val="0"/>
              </a:spcAft>
              <a:buNone/>
            </a:pPr>
            <a:r>
              <a:t/>
            </a:r>
            <a:endParaRPr sz="3000">
              <a:latin typeface="Helvetica Neue"/>
              <a:ea typeface="Helvetica Neue"/>
              <a:cs typeface="Helvetica Neue"/>
              <a:sym typeface="Helvetica Neue"/>
            </a:endParaRPr>
          </a:p>
          <a:p>
            <a:pPr indent="0" lvl="0" marL="0" rtl="0" algn="l">
              <a:spcBef>
                <a:spcPts val="0"/>
              </a:spcBef>
              <a:spcAft>
                <a:spcPts val="0"/>
              </a:spcAft>
              <a:buNone/>
            </a:pPr>
            <a:r>
              <a:rPr lang="en" sz="1800">
                <a:latin typeface="Helvetica Neue"/>
                <a:ea typeface="Helvetica Neue"/>
                <a:cs typeface="Helvetica Neue"/>
                <a:sym typeface="Helvetica Neue"/>
              </a:rPr>
              <a:t>3.  Verify accuracy</a:t>
            </a:r>
            <a:endParaRPr sz="1800">
              <a:latin typeface="Helvetica Neue"/>
              <a:ea typeface="Helvetica Neue"/>
              <a:cs typeface="Helvetica Neue"/>
              <a:sym typeface="Helvetica Neue"/>
            </a:endParaRPr>
          </a:p>
        </p:txBody>
      </p:sp>
      <p:sp>
        <p:nvSpPr>
          <p:cNvPr id="322" name="Google Shape;322;p29"/>
          <p:cNvSpPr/>
          <p:nvPr/>
        </p:nvSpPr>
        <p:spPr>
          <a:xfrm>
            <a:off x="3730525" y="562975"/>
            <a:ext cx="5065500" cy="4205700"/>
          </a:xfrm>
          <a:prstGeom prst="roundRect">
            <a:avLst>
              <a:gd fmla="val 5244" name="adj"/>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3144425" y="3711975"/>
            <a:ext cx="1818000" cy="789900"/>
          </a:xfrm>
          <a:prstGeom prst="roundRect">
            <a:avLst>
              <a:gd fmla="val 15025"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txBox="1"/>
          <p:nvPr/>
        </p:nvSpPr>
        <p:spPr>
          <a:xfrm>
            <a:off x="435021" y="601127"/>
            <a:ext cx="3285000" cy="6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u="sng">
                <a:solidFill>
                  <a:srgbClr val="8C1515"/>
                </a:solidFill>
                <a:latin typeface="Helvetica Neue"/>
                <a:ea typeface="Helvetica Neue"/>
                <a:cs typeface="Helvetica Neue"/>
                <a:sym typeface="Helvetica Neue"/>
              </a:rPr>
              <a:t>Offline</a:t>
            </a:r>
            <a:r>
              <a:rPr b="1" lang="en" sz="2200">
                <a:solidFill>
                  <a:srgbClr val="8C1515"/>
                </a:solidFill>
                <a:latin typeface="Helvetica Neue"/>
                <a:ea typeface="Helvetica Neue"/>
                <a:cs typeface="Helvetica Neue"/>
                <a:sym typeface="Helvetica Neue"/>
              </a:rPr>
              <a:t>:</a:t>
            </a:r>
            <a:r>
              <a:rPr b="1" lang="en" sz="2200">
                <a:latin typeface="Helvetica Neue"/>
                <a:ea typeface="Helvetica Neue"/>
                <a:cs typeface="Helvetica Neue"/>
                <a:sym typeface="Helvetica Neue"/>
              </a:rPr>
              <a:t> </a:t>
            </a:r>
            <a:r>
              <a:rPr lang="en" sz="2200">
                <a:latin typeface="Helvetica Neue Light"/>
                <a:ea typeface="Helvetica Neue Light"/>
                <a:cs typeface="Helvetica Neue Light"/>
                <a:sym typeface="Helvetica Neue Light"/>
              </a:rPr>
              <a:t>meta-train</a:t>
            </a:r>
            <a:endParaRPr sz="2200">
              <a:latin typeface="Helvetica Neue Light"/>
              <a:ea typeface="Helvetica Neue Light"/>
              <a:cs typeface="Helvetica Neue Light"/>
              <a:sym typeface="Helvetica Neue Light"/>
            </a:endParaRPr>
          </a:p>
        </p:txBody>
      </p:sp>
      <p:sp>
        <p:nvSpPr>
          <p:cNvPr id="325" name="Google Shape;325;p29"/>
          <p:cNvSpPr txBox="1"/>
          <p:nvPr/>
        </p:nvSpPr>
        <p:spPr>
          <a:xfrm>
            <a:off x="3938324" y="638375"/>
            <a:ext cx="4519200" cy="6525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b="1" lang="en" sz="2200" u="sng">
                <a:solidFill>
                  <a:srgbClr val="8C1515"/>
                </a:solidFill>
                <a:latin typeface="Helvetica Neue"/>
                <a:ea typeface="Helvetica Neue"/>
                <a:cs typeface="Helvetica Neue"/>
                <a:sym typeface="Helvetica Neue"/>
              </a:rPr>
              <a:t>Online</a:t>
            </a:r>
            <a:r>
              <a:rPr b="1" lang="en" sz="2200">
                <a:solidFill>
                  <a:srgbClr val="8C1515"/>
                </a:solidFill>
                <a:latin typeface="Helvetica Neue"/>
                <a:ea typeface="Helvetica Neue"/>
                <a:cs typeface="Helvetica Neue"/>
                <a:sym typeface="Helvetica Neue"/>
              </a:rPr>
              <a:t>:</a:t>
            </a:r>
            <a:r>
              <a:rPr b="1" lang="en" sz="2200">
                <a:latin typeface="Helvetica Neue"/>
                <a:ea typeface="Helvetica Neue"/>
                <a:cs typeface="Helvetica Neue"/>
                <a:sym typeface="Helvetica Neue"/>
              </a:rPr>
              <a:t> </a:t>
            </a:r>
            <a:r>
              <a:rPr lang="en" sz="2200">
                <a:latin typeface="Helvetica Neue Light"/>
                <a:ea typeface="Helvetica Neue Light"/>
                <a:cs typeface="Helvetica Neue Light"/>
                <a:sym typeface="Helvetica Neue Light"/>
              </a:rPr>
              <a:t>exploration - exploitation</a:t>
            </a:r>
            <a:endParaRPr sz="2200">
              <a:latin typeface="Helvetica Neue Light"/>
              <a:ea typeface="Helvetica Neue Light"/>
              <a:cs typeface="Helvetica Neue Light"/>
              <a:sym typeface="Helvetica Neue Light"/>
            </a:endParaRPr>
          </a:p>
        </p:txBody>
      </p:sp>
      <p:sp>
        <p:nvSpPr>
          <p:cNvPr id="326" name="Google Shape;326;p29"/>
          <p:cNvSpPr txBox="1"/>
          <p:nvPr/>
        </p:nvSpPr>
        <p:spPr>
          <a:xfrm>
            <a:off x="3777275" y="1031825"/>
            <a:ext cx="4172700" cy="3152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800">
                <a:latin typeface="Helvetica Neue"/>
                <a:ea typeface="Helvetica Neue"/>
                <a:cs typeface="Helvetica Neue"/>
                <a:sym typeface="Helvetica Neue"/>
              </a:rPr>
              <a:t>1. If </a:t>
            </a:r>
            <a:r>
              <a:rPr b="1" lang="en" sz="1800">
                <a:latin typeface="Helvetica Neue"/>
                <a:ea typeface="Helvetica Neue"/>
                <a:cs typeface="Helvetica Neue"/>
                <a:sym typeface="Helvetica Neue"/>
              </a:rPr>
              <a:t>ReachOCP</a:t>
            </a:r>
            <a:r>
              <a:rPr lang="en" sz="1800">
                <a:latin typeface="Helvetica Neue"/>
                <a:ea typeface="Helvetica Neue"/>
                <a:cs typeface="Helvetica Neue"/>
                <a:sym typeface="Helvetica Neue"/>
              </a:rPr>
              <a:t> is </a:t>
            </a:r>
            <a:r>
              <a:rPr b="1" lang="en" sz="1800">
                <a:latin typeface="Helvetica Neue"/>
                <a:ea typeface="Helvetica Neue"/>
                <a:cs typeface="Helvetica Neue"/>
                <a:sym typeface="Helvetica Neue"/>
              </a:rPr>
              <a:t>feasible</a:t>
            </a:r>
            <a:r>
              <a:rPr lang="en"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indent="0" lvl="0" marL="0" rtl="0" algn="l">
              <a:lnSpc>
                <a:spcPct val="150000"/>
              </a:lnSpc>
              <a:spcBef>
                <a:spcPts val="400"/>
              </a:spcBef>
              <a:spcAft>
                <a:spcPts val="0"/>
              </a:spcAft>
              <a:buNone/>
            </a:pPr>
            <a:r>
              <a:rPr b="1" lang="en" sz="1800">
                <a:latin typeface="Helvetica Neue"/>
                <a:ea typeface="Helvetica Neue"/>
                <a:cs typeface="Helvetica Neue"/>
                <a:sym typeface="Helvetica Neue"/>
              </a:rPr>
              <a:t>        </a:t>
            </a:r>
            <a:r>
              <a:rPr lang="en" sz="1800">
                <a:latin typeface="Helvetica Neue"/>
                <a:ea typeface="Helvetica Neue"/>
                <a:cs typeface="Helvetica Neue"/>
                <a:sym typeface="Helvetica Neue"/>
              </a:rPr>
              <a:t>Reach</a:t>
            </a:r>
            <a:endParaRPr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800">
                <a:solidFill>
                  <a:srgbClr val="000000"/>
                </a:solidFill>
                <a:latin typeface="Helvetica Neue"/>
                <a:ea typeface="Helvetica Neue"/>
                <a:cs typeface="Helvetica Neue"/>
                <a:sym typeface="Helvetica Neue"/>
              </a:rPr>
              <a:t>2. Else</a:t>
            </a:r>
            <a:r>
              <a:rPr lang="en" sz="1800">
                <a:latin typeface="Helvetica Neue"/>
                <a:ea typeface="Helvetica Neue"/>
                <a:cs typeface="Helvetica Neue"/>
                <a:sym typeface="Helvetica Neue"/>
              </a:rPr>
              <a:t>, f</a:t>
            </a:r>
            <a:r>
              <a:rPr lang="en" sz="1800">
                <a:solidFill>
                  <a:srgbClr val="000000"/>
                </a:solidFill>
                <a:latin typeface="Helvetica Neue"/>
                <a:ea typeface="Helvetica Neue"/>
                <a:cs typeface="Helvetica Neue"/>
                <a:sym typeface="Helvetica Neue"/>
              </a:rPr>
              <a:t>or different </a:t>
            </a:r>
            <a:r>
              <a:rPr lang="en" sz="1800">
                <a:latin typeface="Helvetica Neue"/>
                <a:ea typeface="Helvetica Neue"/>
                <a:cs typeface="Helvetica Neue"/>
                <a:sym typeface="Helvetica Neue"/>
              </a:rPr>
              <a:t>horizons N:</a:t>
            </a:r>
            <a:endParaRPr sz="1800">
              <a:latin typeface="Helvetica Neue"/>
              <a:ea typeface="Helvetica Neue"/>
              <a:cs typeface="Helvetica Neue"/>
              <a:sym typeface="Helvetica Neue"/>
            </a:endParaRPr>
          </a:p>
          <a:p>
            <a:pPr indent="457200" lvl="0" marL="0" rtl="0" algn="l">
              <a:lnSpc>
                <a:spcPct val="115000"/>
              </a:lnSpc>
              <a:spcBef>
                <a:spcPts val="400"/>
              </a:spcBef>
              <a:spcAft>
                <a:spcPts val="0"/>
              </a:spcAft>
              <a:buNone/>
            </a:pPr>
            <a:r>
              <a:rPr lang="en" sz="1800">
                <a:latin typeface="Helvetica Neue"/>
                <a:ea typeface="Helvetica Neue"/>
                <a:cs typeface="Helvetica Neue"/>
                <a:sym typeface="Helvetica Neue"/>
              </a:rPr>
              <a:t>Solve</a:t>
            </a:r>
            <a:r>
              <a:rPr b="1" lang="en" sz="1800">
                <a:latin typeface="Helvetica Neue"/>
                <a:ea typeface="Helvetica Neue"/>
                <a:cs typeface="Helvetica Neue"/>
                <a:sym typeface="Helvetica Neue"/>
              </a:rPr>
              <a:t> ExploreOCP(N) </a:t>
            </a:r>
            <a:r>
              <a:rPr lang="en" sz="1800">
                <a:latin typeface="Helvetica Neue"/>
                <a:ea typeface="Helvetica Neue"/>
                <a:cs typeface="Helvetica Neue"/>
                <a:sym typeface="Helvetica Neue"/>
              </a:rPr>
              <a:t>to</a:t>
            </a:r>
            <a:endParaRPr sz="1800">
              <a:latin typeface="Helvetica Neue"/>
              <a:ea typeface="Helvetica Neue"/>
              <a:cs typeface="Helvetica Neue"/>
              <a:sym typeface="Helvetica Neue"/>
            </a:endParaRPr>
          </a:p>
          <a:p>
            <a:pPr indent="457200" lvl="0" marL="0" rtl="0" algn="l">
              <a:lnSpc>
                <a:spcPct val="115000"/>
              </a:lnSpc>
              <a:spcBef>
                <a:spcPts val="0"/>
              </a:spcBef>
              <a:spcAft>
                <a:spcPts val="0"/>
              </a:spcAft>
              <a:buNone/>
            </a:pPr>
            <a:r>
              <a:rPr lang="en" sz="1800">
                <a:latin typeface="Helvetica Neue"/>
                <a:ea typeface="Helvetica Neue"/>
                <a:cs typeface="Helvetica Neue"/>
                <a:sym typeface="Helvetica Neue"/>
              </a:rPr>
              <a:t>Apply controls &amp; gather data</a:t>
            </a:r>
            <a:endParaRPr sz="1800">
              <a:latin typeface="Helvetica Neue"/>
              <a:ea typeface="Helvetica Neue"/>
              <a:cs typeface="Helvetica Neue"/>
              <a:sym typeface="Helvetica Neue"/>
            </a:endParaRPr>
          </a:p>
          <a:p>
            <a:pPr indent="457200" lvl="0" marL="0" rtl="0" algn="l">
              <a:lnSpc>
                <a:spcPct val="115000"/>
              </a:lnSpc>
              <a:spcBef>
                <a:spcPts val="0"/>
              </a:spcBef>
              <a:spcAft>
                <a:spcPts val="0"/>
              </a:spcAft>
              <a:buNone/>
            </a:pPr>
            <a:r>
              <a:rPr lang="en" sz="1800">
                <a:latin typeface="Helvetica Neue"/>
                <a:ea typeface="Helvetica Neue"/>
                <a:cs typeface="Helvetica Neue"/>
                <a:sym typeface="Helvetica Neue"/>
              </a:rPr>
              <a:t>A</a:t>
            </a:r>
            <a:r>
              <a:rPr lang="en" sz="1800">
                <a:solidFill>
                  <a:srgbClr val="000000"/>
                </a:solidFill>
                <a:latin typeface="Helvetica Neue"/>
                <a:ea typeface="Helvetica Neue"/>
                <a:cs typeface="Helvetica Neue"/>
                <a:sym typeface="Helvetica Neue"/>
              </a:rPr>
              <a:t>dapt</a:t>
            </a:r>
            <a:r>
              <a:rPr lang="en" sz="1800">
                <a:latin typeface="Helvetica Neue"/>
                <a:ea typeface="Helvetica Neue"/>
                <a:cs typeface="Helvetica Neue"/>
                <a:sym typeface="Helvetica Neue"/>
              </a:rPr>
              <a:t> parameters</a:t>
            </a:r>
            <a:endParaRPr i="1" sz="1900">
              <a:solidFill>
                <a:srgbClr val="000000"/>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b="1" sz="1800">
              <a:latin typeface="Helvetica Neue"/>
              <a:ea typeface="Helvetica Neue"/>
              <a:cs typeface="Helvetica Neue"/>
              <a:sym typeface="Helvetica Neue"/>
            </a:endParaRPr>
          </a:p>
        </p:txBody>
      </p:sp>
      <p:pic>
        <p:nvPicPr>
          <p:cNvPr id="327" name="Google Shape;327;p29"/>
          <p:cNvPicPr preferRelativeResize="0"/>
          <p:nvPr/>
        </p:nvPicPr>
        <p:blipFill rotWithShape="1">
          <a:blip r:embed="rId3">
            <a:alphaModFix/>
          </a:blip>
          <a:srcRect b="31005" l="57197" r="14667" t="35755"/>
          <a:stretch/>
        </p:blipFill>
        <p:spPr>
          <a:xfrm>
            <a:off x="2244656" y="1827557"/>
            <a:ext cx="1022535" cy="982538"/>
          </a:xfrm>
          <a:prstGeom prst="rect">
            <a:avLst/>
          </a:prstGeom>
          <a:noFill/>
          <a:ln>
            <a:noFill/>
          </a:ln>
        </p:spPr>
      </p:pic>
      <p:pic>
        <p:nvPicPr>
          <p:cNvPr descr="\mathcal{X}_{\textrm{goal}}\ \" id="328" name="Google Shape;328;p29" title="MathEquation,#000000"/>
          <p:cNvPicPr preferRelativeResize="0"/>
          <p:nvPr/>
        </p:nvPicPr>
        <p:blipFill>
          <a:blip r:embed="rId4">
            <a:alphaModFix/>
          </a:blip>
          <a:stretch>
            <a:fillRect/>
          </a:stretch>
        </p:blipFill>
        <p:spPr>
          <a:xfrm>
            <a:off x="5139909" y="1672770"/>
            <a:ext cx="698280" cy="523365"/>
          </a:xfrm>
          <a:prstGeom prst="rect">
            <a:avLst/>
          </a:prstGeom>
          <a:noFill/>
          <a:ln>
            <a:noFill/>
          </a:ln>
        </p:spPr>
      </p:pic>
      <p:pic>
        <p:nvPicPr>
          <p:cNvPr descr="\theta_i^\top\boldsymbol\phi_i( x, u)" id="329" name="Google Shape;329;p29" title="MathEquation,#000000"/>
          <p:cNvPicPr preferRelativeResize="0"/>
          <p:nvPr/>
        </p:nvPicPr>
        <p:blipFill>
          <a:blip r:embed="rId5">
            <a:alphaModFix/>
          </a:blip>
          <a:stretch>
            <a:fillRect/>
          </a:stretch>
        </p:blipFill>
        <p:spPr>
          <a:xfrm>
            <a:off x="820244" y="2129628"/>
            <a:ext cx="1199062" cy="378403"/>
          </a:xfrm>
          <a:prstGeom prst="rect">
            <a:avLst/>
          </a:prstGeom>
          <a:noFill/>
          <a:ln>
            <a:noFill/>
          </a:ln>
        </p:spPr>
      </p:pic>
      <p:pic>
        <p:nvPicPr>
          <p:cNvPr descr="\theta_i^\top\phi_i(x,u)" id="330" name="Google Shape;330;p29" title="MathEquation,#000000"/>
          <p:cNvPicPr preferRelativeResize="0"/>
          <p:nvPr/>
        </p:nvPicPr>
        <p:blipFill>
          <a:blip r:embed="rId6">
            <a:alphaModFix/>
          </a:blip>
          <a:stretch>
            <a:fillRect/>
          </a:stretch>
        </p:blipFill>
        <p:spPr>
          <a:xfrm>
            <a:off x="3337457" y="3893920"/>
            <a:ext cx="1431940" cy="426002"/>
          </a:xfrm>
          <a:prstGeom prst="rect">
            <a:avLst/>
          </a:prstGeom>
          <a:noFill/>
          <a:ln>
            <a:noFill/>
          </a:ln>
        </p:spPr>
      </p:pic>
      <p:cxnSp>
        <p:nvCxnSpPr>
          <p:cNvPr id="331" name="Google Shape;331;p29"/>
          <p:cNvCxnSpPr/>
          <p:nvPr/>
        </p:nvCxnSpPr>
        <p:spPr>
          <a:xfrm>
            <a:off x="2352725" y="4106925"/>
            <a:ext cx="639300" cy="0"/>
          </a:xfrm>
          <a:prstGeom prst="straightConnector1">
            <a:avLst/>
          </a:prstGeom>
          <a:noFill/>
          <a:ln cap="flat" cmpd="sng" w="9525">
            <a:solidFill>
              <a:srgbClr val="000000"/>
            </a:solidFill>
            <a:prstDash val="solid"/>
            <a:round/>
            <a:headEnd len="med" w="med" type="none"/>
            <a:tailEnd len="med" w="med" type="triangle"/>
          </a:ln>
        </p:spPr>
      </p:cxnSp>
      <p:sp>
        <p:nvSpPr>
          <p:cNvPr id="332" name="Google Shape;332;p29"/>
          <p:cNvSpPr txBox="1"/>
          <p:nvPr/>
        </p:nvSpPr>
        <p:spPr>
          <a:xfrm>
            <a:off x="7518522" y="2020396"/>
            <a:ext cx="1147800" cy="9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Helvetica Neue"/>
                <a:ea typeface="Helvetica Neue"/>
                <a:cs typeface="Helvetica Neue"/>
                <a:sym typeface="Helvetica Neue"/>
              </a:rPr>
              <a:t>while</a:t>
            </a:r>
            <a:endParaRPr sz="18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t/>
            </a:r>
            <a:endParaRPr sz="1900">
              <a:solidFill>
                <a:srgbClr val="000000"/>
              </a:solidFill>
              <a:latin typeface="EB Garamond"/>
              <a:ea typeface="EB Garamond"/>
              <a:cs typeface="EB Garamond"/>
              <a:sym typeface="EB Garamond"/>
            </a:endParaRPr>
          </a:p>
        </p:txBody>
      </p:sp>
      <p:pic>
        <p:nvPicPr>
          <p:cNvPr descr="x\notin\mathcal{X}_{\textrm{goal}}\ \" id="333" name="Google Shape;333;p29" title="MathEquation,#000000"/>
          <p:cNvPicPr preferRelativeResize="0"/>
          <p:nvPr/>
        </p:nvPicPr>
        <p:blipFill>
          <a:blip r:embed="rId7">
            <a:alphaModFix/>
          </a:blip>
          <a:stretch>
            <a:fillRect/>
          </a:stretch>
        </p:blipFill>
        <p:spPr>
          <a:xfrm>
            <a:off x="7639446" y="2464911"/>
            <a:ext cx="1085338" cy="463586"/>
          </a:xfrm>
          <a:prstGeom prst="rect">
            <a:avLst/>
          </a:prstGeom>
          <a:noFill/>
          <a:ln>
            <a:noFill/>
          </a:ln>
        </p:spPr>
      </p:pic>
      <p:pic>
        <p:nvPicPr>
          <p:cNvPr id="334" name="Google Shape;334;p29"/>
          <p:cNvPicPr preferRelativeResize="0"/>
          <p:nvPr/>
        </p:nvPicPr>
        <p:blipFill rotWithShape="1">
          <a:blip r:embed="rId8">
            <a:alphaModFix/>
          </a:blip>
          <a:srcRect b="13824" l="18354" r="63569" t="44909"/>
          <a:stretch/>
        </p:blipFill>
        <p:spPr>
          <a:xfrm>
            <a:off x="666900" y="3287716"/>
            <a:ext cx="1762166" cy="1181199"/>
          </a:xfrm>
          <a:prstGeom prst="rect">
            <a:avLst/>
          </a:prstGeom>
          <a:noFill/>
          <a:ln>
            <a:noFill/>
          </a:ln>
        </p:spPr>
      </p:pic>
      <p:pic>
        <p:nvPicPr>
          <p:cNvPr descr="\theta_i" id="335" name="Google Shape;335;p29" title="MathEquation,#000000"/>
          <p:cNvPicPr preferRelativeResize="0"/>
          <p:nvPr/>
        </p:nvPicPr>
        <p:blipFill>
          <a:blip r:embed="rId9">
            <a:alphaModFix/>
          </a:blip>
          <a:stretch>
            <a:fillRect/>
          </a:stretch>
        </p:blipFill>
        <p:spPr>
          <a:xfrm>
            <a:off x="6262039" y="3189464"/>
            <a:ext cx="239384" cy="320621"/>
          </a:xfrm>
          <a:prstGeom prst="rect">
            <a:avLst/>
          </a:prstGeom>
          <a:noFill/>
          <a:ln>
            <a:noFill/>
          </a:ln>
        </p:spPr>
      </p:pic>
      <p:pic>
        <p:nvPicPr>
          <p:cNvPr descr="\mathcal{X}_0" id="336" name="Google Shape;336;p29" title="MathEquation,#000000"/>
          <p:cNvPicPr preferRelativeResize="0"/>
          <p:nvPr/>
        </p:nvPicPr>
        <p:blipFill>
          <a:blip r:embed="rId10">
            <a:alphaModFix/>
          </a:blip>
          <a:stretch>
            <a:fillRect/>
          </a:stretch>
        </p:blipFill>
        <p:spPr>
          <a:xfrm>
            <a:off x="6910560" y="2545607"/>
            <a:ext cx="319768" cy="304041"/>
          </a:xfrm>
          <a:prstGeom prst="rect">
            <a:avLst/>
          </a:prstGeom>
          <a:noFill/>
          <a:ln>
            <a:noFill/>
          </a:ln>
        </p:spPr>
      </p:pic>
      <p:cxnSp>
        <p:nvCxnSpPr>
          <p:cNvPr id="337" name="Google Shape;337;p29"/>
          <p:cNvCxnSpPr/>
          <p:nvPr/>
        </p:nvCxnSpPr>
        <p:spPr>
          <a:xfrm flipH="1" rot="5400000">
            <a:off x="6743175" y="1896175"/>
            <a:ext cx="922500" cy="475800"/>
          </a:xfrm>
          <a:prstGeom prst="bentConnector3">
            <a:avLst>
              <a:gd fmla="val 100006" name="adj1"/>
            </a:avLst>
          </a:prstGeom>
          <a:noFill/>
          <a:ln cap="flat" cmpd="sng" w="19050">
            <a:solidFill>
              <a:schemeClr val="dk1"/>
            </a:solidFill>
            <a:prstDash val="dash"/>
            <a:round/>
            <a:headEnd len="med" w="med" type="none"/>
            <a:tailEnd len="med" w="med" type="triangle"/>
          </a:ln>
        </p:spPr>
      </p:cxnSp>
      <p:cxnSp>
        <p:nvCxnSpPr>
          <p:cNvPr id="338" name="Google Shape;338;p29"/>
          <p:cNvCxnSpPr/>
          <p:nvPr/>
        </p:nvCxnSpPr>
        <p:spPr>
          <a:xfrm rot="5400000">
            <a:off x="6846975" y="2714875"/>
            <a:ext cx="714900" cy="475800"/>
          </a:xfrm>
          <a:prstGeom prst="bentConnector3">
            <a:avLst>
              <a:gd fmla="val 100018" name="adj1"/>
            </a:avLst>
          </a:prstGeom>
          <a:noFill/>
          <a:ln cap="flat" cmpd="sng" w="19050">
            <a:solidFill>
              <a:schemeClr val="dk1"/>
            </a:solidFill>
            <a:prstDash val="dash"/>
            <a:round/>
            <a:headEnd len="med" w="med" type="none"/>
            <a:tailEnd len="med" w="med" type="none"/>
          </a:ln>
        </p:spPr>
      </p:cxnSp>
      <p:pic>
        <p:nvPicPr>
          <p:cNvPr id="339" name="Google Shape;339;p29"/>
          <p:cNvPicPr preferRelativeResize="0"/>
          <p:nvPr/>
        </p:nvPicPr>
        <p:blipFill rotWithShape="1">
          <a:blip r:embed="rId11">
            <a:alphaModFix/>
          </a:blip>
          <a:srcRect b="4437" l="0" r="0" t="12931"/>
          <a:stretch/>
        </p:blipFill>
        <p:spPr>
          <a:xfrm>
            <a:off x="5565537" y="3603975"/>
            <a:ext cx="2303800" cy="1051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nvSpPr>
        <p:spPr>
          <a:xfrm>
            <a:off x="312425" y="1058875"/>
            <a:ext cx="8365500" cy="20073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2000">
                <a:solidFill>
                  <a:schemeClr val="dk1"/>
                </a:solidFill>
                <a:latin typeface="Helvetica Neue"/>
                <a:ea typeface="Helvetica Neue"/>
                <a:cs typeface="Helvetica Neue"/>
                <a:sym typeface="Helvetica Neue"/>
              </a:rPr>
              <a:t>Theorem</a:t>
            </a:r>
            <a:r>
              <a:rPr i="1" lang="en" sz="2000">
                <a:solidFill>
                  <a:schemeClr val="dk1"/>
                </a:solidFill>
                <a:latin typeface="Helvetica Neue Light"/>
                <a:ea typeface="Helvetica Neue Light"/>
                <a:cs typeface="Helvetica Neue Light"/>
                <a:sym typeface="Helvetica Neue Light"/>
              </a:rPr>
              <a:t>: assume that the      are     -subGaussian and bounded and that												</a:t>
            </a:r>
            <a:endParaRPr i="1" sz="2000">
              <a:solidFill>
                <a:schemeClr val="dk1"/>
              </a:solidFill>
              <a:latin typeface="Helvetica Neue Light"/>
              <a:ea typeface="Helvetica Neue Light"/>
              <a:cs typeface="Helvetica Neue Light"/>
              <a:sym typeface="Helvetica Neue Light"/>
            </a:endParaRPr>
          </a:p>
          <a:p>
            <a:pPr indent="0" lvl="0" marL="457200" rtl="0" algn="l">
              <a:lnSpc>
                <a:spcPct val="150000"/>
              </a:lnSpc>
              <a:spcBef>
                <a:spcPts val="0"/>
              </a:spcBef>
              <a:spcAft>
                <a:spcPts val="0"/>
              </a:spcAft>
              <a:buNone/>
            </a:pPr>
            <a:r>
              <a:rPr i="1" lang="en" sz="2000">
                <a:solidFill>
                  <a:schemeClr val="dk1"/>
                </a:solidFill>
                <a:latin typeface="Helvetica Neue Light"/>
                <a:ea typeface="Helvetica Neue Light"/>
                <a:cs typeface="Helvetica Neue Light"/>
                <a:sym typeface="Helvetica Neue Light"/>
              </a:rPr>
              <a:t>Then, with probability at least              :</a:t>
            </a:r>
            <a:endParaRPr i="1" sz="2000">
              <a:solidFill>
                <a:schemeClr val="dk1"/>
              </a:solidFill>
              <a:latin typeface="Helvetica Neue Light"/>
              <a:ea typeface="Helvetica Neue Light"/>
              <a:cs typeface="Helvetica Neue Light"/>
              <a:sym typeface="Helvetica Neue Light"/>
            </a:endParaRPr>
          </a:p>
          <a:p>
            <a:pPr indent="-355600" lvl="0" marL="914400" rtl="0" algn="l">
              <a:lnSpc>
                <a:spcPct val="150000"/>
              </a:lnSpc>
              <a:spcBef>
                <a:spcPts val="0"/>
              </a:spcBef>
              <a:spcAft>
                <a:spcPts val="0"/>
              </a:spcAft>
              <a:buClr>
                <a:schemeClr val="dk1"/>
              </a:buClr>
              <a:buSzPts val="2000"/>
              <a:buChar char="●"/>
            </a:pPr>
            <a:r>
              <a:rPr i="1" lang="en" sz="2000">
                <a:solidFill>
                  <a:schemeClr val="dk1"/>
                </a:solidFill>
                <a:latin typeface="Helvetica Neue Light"/>
                <a:ea typeface="Helvetica Neue Light"/>
                <a:cs typeface="Helvetica Neue Light"/>
                <a:sym typeface="Helvetica Neue Light"/>
              </a:rPr>
              <a:t>each </a:t>
            </a:r>
            <a:r>
              <a:rPr b="1" i="1" lang="en" sz="2000">
                <a:solidFill>
                  <a:schemeClr val="dk1"/>
                </a:solidFill>
                <a:latin typeface="Helvetica Neue"/>
                <a:ea typeface="Helvetica Neue"/>
                <a:cs typeface="Helvetica Neue"/>
                <a:sym typeface="Helvetica Neue"/>
              </a:rPr>
              <a:t>Explore-OCP</a:t>
            </a:r>
            <a:r>
              <a:rPr i="1" lang="en" sz="2000">
                <a:solidFill>
                  <a:schemeClr val="dk1"/>
                </a:solidFill>
                <a:latin typeface="Helvetica Neue Light"/>
                <a:ea typeface="Helvetica Neue Light"/>
                <a:cs typeface="Helvetica Neue Light"/>
                <a:sym typeface="Helvetica Neue Light"/>
              </a:rPr>
              <a:t> is feasible</a:t>
            </a:r>
            <a:endParaRPr i="1" sz="2000">
              <a:solidFill>
                <a:schemeClr val="dk1"/>
              </a:solidFill>
              <a:latin typeface="Helvetica Neue Light"/>
              <a:ea typeface="Helvetica Neue Light"/>
              <a:cs typeface="Helvetica Neue Light"/>
              <a:sym typeface="Helvetica Neue Light"/>
            </a:endParaRPr>
          </a:p>
          <a:p>
            <a:pPr indent="-355600" lvl="0" marL="914400" rtl="0" algn="l">
              <a:lnSpc>
                <a:spcPct val="150000"/>
              </a:lnSpc>
              <a:spcBef>
                <a:spcPts val="0"/>
              </a:spcBef>
              <a:spcAft>
                <a:spcPts val="0"/>
              </a:spcAft>
              <a:buClr>
                <a:schemeClr val="dk1"/>
              </a:buClr>
              <a:buSzPts val="2000"/>
              <a:buFont typeface="Helvetica Neue Light"/>
              <a:buChar char="●"/>
            </a:pPr>
            <a:r>
              <a:rPr i="1" lang="en" sz="2000">
                <a:solidFill>
                  <a:schemeClr val="dk1"/>
                </a:solidFill>
                <a:latin typeface="Helvetica Neue Light"/>
                <a:ea typeface="Helvetica Neue Light"/>
                <a:cs typeface="Helvetica Neue Light"/>
                <a:sym typeface="Helvetica Neue Light"/>
              </a:rPr>
              <a:t>all constraints are always satisfied</a:t>
            </a:r>
            <a:endParaRPr i="1" sz="2000">
              <a:solidFill>
                <a:schemeClr val="dk1"/>
              </a:solidFill>
              <a:latin typeface="Helvetica Neue Light"/>
              <a:ea typeface="Helvetica Neue Light"/>
              <a:cs typeface="Helvetica Neue Light"/>
              <a:sym typeface="Helvetica Neue Light"/>
            </a:endParaRPr>
          </a:p>
          <a:p>
            <a:pPr indent="-355600" lvl="0" marL="914400" rtl="0" algn="l">
              <a:lnSpc>
                <a:spcPct val="150000"/>
              </a:lnSpc>
              <a:spcBef>
                <a:spcPts val="0"/>
              </a:spcBef>
              <a:spcAft>
                <a:spcPts val="0"/>
              </a:spcAft>
              <a:buClr>
                <a:schemeClr val="dk1"/>
              </a:buClr>
              <a:buSzPts val="2000"/>
              <a:buFont typeface="Helvetica Neue Light"/>
              <a:buChar char="●"/>
            </a:pPr>
            <a:r>
              <a:rPr i="1" lang="en" sz="2000">
                <a:solidFill>
                  <a:schemeClr val="dk1"/>
                </a:solidFill>
                <a:latin typeface="Helvetica Neue Light"/>
                <a:ea typeface="Helvetica Neue Light"/>
                <a:cs typeface="Helvetica Neue Light"/>
                <a:sym typeface="Helvetica Neue Light"/>
              </a:rPr>
              <a:t>if </a:t>
            </a:r>
            <a:r>
              <a:rPr b="1" i="1" lang="en" sz="2000">
                <a:solidFill>
                  <a:schemeClr val="dk1"/>
                </a:solidFill>
                <a:latin typeface="Helvetica Neue"/>
                <a:ea typeface="Helvetica Neue"/>
                <a:cs typeface="Helvetica Neue"/>
                <a:sym typeface="Helvetica Neue"/>
              </a:rPr>
              <a:t>Reach-OCP</a:t>
            </a:r>
            <a:r>
              <a:rPr i="1" lang="en" sz="2000">
                <a:solidFill>
                  <a:schemeClr val="dk1"/>
                </a:solidFill>
                <a:latin typeface="Helvetica Neue Light"/>
                <a:ea typeface="Helvetica Neue Light"/>
                <a:cs typeface="Helvetica Neue Light"/>
                <a:sym typeface="Helvetica Neue Light"/>
              </a:rPr>
              <a:t> is eventually feasible, then</a:t>
            </a:r>
            <a:endParaRPr i="1" sz="2000">
              <a:solidFill>
                <a:schemeClr val="dk1"/>
              </a:solidFill>
              <a:latin typeface="Helvetica Neue Light"/>
              <a:ea typeface="Helvetica Neue Light"/>
              <a:cs typeface="Helvetica Neue Light"/>
              <a:sym typeface="Helvetica Neue Light"/>
            </a:endParaRPr>
          </a:p>
        </p:txBody>
      </p:sp>
      <p:sp>
        <p:nvSpPr>
          <p:cNvPr id="346" name="Google Shape;346;p30"/>
          <p:cNvSpPr txBox="1"/>
          <p:nvPr>
            <p:ph idx="4294967295" type="title"/>
          </p:nvPr>
        </p:nvSpPr>
        <p:spPr>
          <a:xfrm>
            <a:off x="164500" y="85025"/>
            <a:ext cx="89022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2400">
                <a:latin typeface="Helvetica Neue Light"/>
                <a:ea typeface="Helvetica Neue Light"/>
                <a:cs typeface="Helvetica Neue Light"/>
                <a:sym typeface="Helvetica Neue Light"/>
              </a:rPr>
              <a:t>This approach is a feasible solution to the original problem</a:t>
            </a:r>
            <a:endParaRPr sz="2400"/>
          </a:p>
        </p:txBody>
      </p:sp>
      <p:sp>
        <p:nvSpPr>
          <p:cNvPr id="347" name="Google Shape;347;p30"/>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30"/>
          <p:cNvPicPr preferRelativeResize="0"/>
          <p:nvPr/>
        </p:nvPicPr>
        <p:blipFill>
          <a:blip r:embed="rId3">
            <a:alphaModFix/>
          </a:blip>
          <a:stretch>
            <a:fillRect/>
          </a:stretch>
        </p:blipFill>
        <p:spPr>
          <a:xfrm>
            <a:off x="1661700" y="3876325"/>
            <a:ext cx="5636750" cy="521400"/>
          </a:xfrm>
          <a:prstGeom prst="rect">
            <a:avLst/>
          </a:prstGeom>
          <a:noFill/>
          <a:ln>
            <a:noFill/>
          </a:ln>
        </p:spPr>
      </p:pic>
      <p:pic>
        <p:nvPicPr>
          <p:cNvPr descr="\epsilon_t" id="349" name="Google Shape;349;p30" title="MathEquation,#000000"/>
          <p:cNvPicPr preferRelativeResize="0"/>
          <p:nvPr/>
        </p:nvPicPr>
        <p:blipFill>
          <a:blip r:embed="rId4">
            <a:alphaModFix/>
          </a:blip>
          <a:stretch>
            <a:fillRect/>
          </a:stretch>
        </p:blipFill>
        <p:spPr>
          <a:xfrm>
            <a:off x="3960888" y="1228348"/>
            <a:ext cx="207002" cy="212175"/>
          </a:xfrm>
          <a:prstGeom prst="rect">
            <a:avLst/>
          </a:prstGeom>
          <a:noFill/>
          <a:ln>
            <a:noFill/>
          </a:ln>
        </p:spPr>
      </p:pic>
      <p:pic>
        <p:nvPicPr>
          <p:cNvPr descr="\sigma_i" id="350" name="Google Shape;350;p30" title="MathEquation,#000000"/>
          <p:cNvPicPr preferRelativeResize="0"/>
          <p:nvPr/>
        </p:nvPicPr>
        <p:blipFill>
          <a:blip r:embed="rId5">
            <a:alphaModFix/>
          </a:blip>
          <a:stretch>
            <a:fillRect/>
          </a:stretch>
        </p:blipFill>
        <p:spPr>
          <a:xfrm>
            <a:off x="4710239" y="1228344"/>
            <a:ext cx="248526" cy="212179"/>
          </a:xfrm>
          <a:prstGeom prst="rect">
            <a:avLst/>
          </a:prstGeom>
          <a:noFill/>
          <a:ln>
            <a:noFill/>
          </a:ln>
        </p:spPr>
      </p:pic>
      <p:pic>
        <p:nvPicPr>
          <p:cNvPr descr="g\in\mathcal{H}_{\phi_i}&#10;\,{=}\,&#10;\Big\{\hat{g}_{i,\theta_i}=\theta_i^\top \phi_i&#10;\,: \,&#10;\|\theta_i \,{-}\, \bar\theta_{i{,}0}\|_{\Lambda_{i,0}}^2 {\leq}\, \sigma_i^2 B&#10;\Big\}." id="351" name="Google Shape;351;p30" title="MathEquation,#000000"/>
          <p:cNvPicPr preferRelativeResize="0"/>
          <p:nvPr/>
        </p:nvPicPr>
        <p:blipFill>
          <a:blip r:embed="rId6">
            <a:alphaModFix/>
          </a:blip>
          <a:stretch>
            <a:fillRect/>
          </a:stretch>
        </p:blipFill>
        <p:spPr>
          <a:xfrm>
            <a:off x="1421850" y="1557528"/>
            <a:ext cx="4618200" cy="444500"/>
          </a:xfrm>
          <a:prstGeom prst="rect">
            <a:avLst/>
          </a:prstGeom>
          <a:noFill/>
          <a:ln>
            <a:noFill/>
          </a:ln>
        </p:spPr>
      </p:pic>
      <p:pic>
        <p:nvPicPr>
          <p:cNvPr id="352" name="Google Shape;352;p30"/>
          <p:cNvPicPr preferRelativeResize="0"/>
          <p:nvPr/>
        </p:nvPicPr>
        <p:blipFill>
          <a:blip r:embed="rId7">
            <a:alphaModFix/>
          </a:blip>
          <a:stretch>
            <a:fillRect/>
          </a:stretch>
        </p:blipFill>
        <p:spPr>
          <a:xfrm>
            <a:off x="4167900" y="2077400"/>
            <a:ext cx="769550" cy="3126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1"/>
          <p:cNvSpPr txBox="1"/>
          <p:nvPr>
            <p:ph type="title"/>
          </p:nvPr>
        </p:nvSpPr>
        <p:spPr>
          <a:xfrm>
            <a:off x="235500" y="75100"/>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600">
                <a:latin typeface="Helvetica Neue"/>
                <a:ea typeface="Helvetica Neue"/>
                <a:cs typeface="Helvetica Neue"/>
                <a:sym typeface="Helvetica Neue"/>
              </a:rPr>
              <a:t>Results</a:t>
            </a:r>
            <a:r>
              <a:rPr lang="en" sz="2600">
                <a:latin typeface="Helvetica Neue Light"/>
                <a:ea typeface="Helvetica Neue Light"/>
                <a:cs typeface="Helvetica Neue Light"/>
                <a:sym typeface="Helvetica Neue Light"/>
              </a:rPr>
              <a:t> on a free-flyer robotic testbed</a:t>
            </a:r>
            <a:endParaRPr sz="26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sz="2600">
              <a:latin typeface="Helvetica Neue Light"/>
              <a:ea typeface="Helvetica Neue Light"/>
              <a:cs typeface="Helvetica Neue Light"/>
              <a:sym typeface="Helvetica Neue Light"/>
            </a:endParaRPr>
          </a:p>
        </p:txBody>
      </p:sp>
      <p:pic>
        <p:nvPicPr>
          <p:cNvPr id="358" name="Google Shape;358;p31"/>
          <p:cNvPicPr preferRelativeResize="0"/>
          <p:nvPr/>
        </p:nvPicPr>
        <p:blipFill>
          <a:blip r:embed="rId3">
            <a:alphaModFix/>
          </a:blip>
          <a:stretch>
            <a:fillRect/>
          </a:stretch>
        </p:blipFill>
        <p:spPr>
          <a:xfrm>
            <a:off x="655850" y="3484750"/>
            <a:ext cx="3310364" cy="1495874"/>
          </a:xfrm>
          <a:prstGeom prst="rect">
            <a:avLst/>
          </a:prstGeom>
          <a:noFill/>
          <a:ln>
            <a:noFill/>
          </a:ln>
        </p:spPr>
      </p:pic>
      <p:pic>
        <p:nvPicPr>
          <p:cNvPr id="359" name="Google Shape;359;p31"/>
          <p:cNvPicPr preferRelativeResize="0"/>
          <p:nvPr/>
        </p:nvPicPr>
        <p:blipFill>
          <a:blip r:embed="rId4">
            <a:alphaModFix/>
          </a:blip>
          <a:stretch>
            <a:fillRect/>
          </a:stretch>
        </p:blipFill>
        <p:spPr>
          <a:xfrm>
            <a:off x="1814741" y="747674"/>
            <a:ext cx="5514522" cy="2609175"/>
          </a:xfrm>
          <a:prstGeom prst="rect">
            <a:avLst/>
          </a:prstGeom>
          <a:noFill/>
          <a:ln>
            <a:noFill/>
          </a:ln>
        </p:spPr>
      </p:pic>
      <p:sp>
        <p:nvSpPr>
          <p:cNvPr id="360" name="Google Shape;360;p31"/>
          <p:cNvSpPr txBox="1"/>
          <p:nvPr/>
        </p:nvSpPr>
        <p:spPr>
          <a:xfrm>
            <a:off x="6287100" y="3677850"/>
            <a:ext cx="2864100" cy="12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chemeClr val="dk1"/>
                </a:solidFill>
                <a:latin typeface="Helvetica Neue Light"/>
                <a:ea typeface="Helvetica Neue Light"/>
                <a:cs typeface="Helvetica Neue Light"/>
                <a:sym typeface="Helvetica Neue Light"/>
              </a:rPr>
              <a:t>  </a:t>
            </a:r>
            <a:r>
              <a:rPr lang="en" sz="1800">
                <a:solidFill>
                  <a:schemeClr val="dk1"/>
                </a:solidFill>
                <a:latin typeface="Helvetica Neue Light"/>
                <a:ea typeface="Helvetica Neue Light"/>
                <a:cs typeface="Helvetica Neue Light"/>
                <a:sym typeface="Helvetica Neue Light"/>
              </a:rPr>
              <a:t>uncertainty:</a:t>
            </a:r>
            <a:endParaRPr sz="18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CoM offset</a:t>
            </a:r>
            <a:endParaRPr sz="1600">
              <a:solidFill>
                <a:schemeClr val="dk1"/>
              </a:solidFill>
              <a:latin typeface="Helvetica Neue Light"/>
              <a:ea typeface="Helvetica Neue Light"/>
              <a:cs typeface="Helvetica Neue Light"/>
              <a:sym typeface="Helvetica Neue Light"/>
            </a:endParaRPr>
          </a:p>
          <a:p>
            <a:pPr indent="-330200" lvl="0" marL="457200" rtl="0" algn="l">
              <a:lnSpc>
                <a:spcPct val="150000"/>
              </a:lnSpc>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Table tilt (constant force)</a:t>
            </a:r>
            <a:endParaRPr sz="1600">
              <a:solidFill>
                <a:schemeClr val="dk1"/>
              </a:solidFill>
              <a:latin typeface="Helvetica Neue Light"/>
              <a:ea typeface="Helvetica Neue Light"/>
              <a:cs typeface="Helvetica Neue Light"/>
              <a:sym typeface="Helvetica Neue Light"/>
            </a:endParaRPr>
          </a:p>
        </p:txBody>
      </p:sp>
      <p:pic>
        <p:nvPicPr>
          <p:cNvPr id="361" name="Google Shape;361;p31"/>
          <p:cNvPicPr preferRelativeResize="0"/>
          <p:nvPr/>
        </p:nvPicPr>
        <p:blipFill>
          <a:blip r:embed="rId5">
            <a:alphaModFix amt="95000"/>
          </a:blip>
          <a:stretch>
            <a:fillRect/>
          </a:stretch>
        </p:blipFill>
        <p:spPr>
          <a:xfrm flipH="1">
            <a:off x="4908697" y="3549022"/>
            <a:ext cx="1446764" cy="1417172"/>
          </a:xfrm>
          <a:prstGeom prst="rect">
            <a:avLst/>
          </a:prstGeom>
          <a:noFill/>
          <a:ln>
            <a:noFill/>
          </a:ln>
        </p:spPr>
      </p:pic>
      <p:pic>
        <p:nvPicPr>
          <p:cNvPr id="362" name="Google Shape;362;p31"/>
          <p:cNvPicPr preferRelativeResize="0"/>
          <p:nvPr/>
        </p:nvPicPr>
        <p:blipFill rotWithShape="1">
          <a:blip r:embed="rId6">
            <a:alphaModFix amt="92000"/>
          </a:blip>
          <a:srcRect b="23488" l="0" r="51823" t="0"/>
          <a:stretch/>
        </p:blipFill>
        <p:spPr>
          <a:xfrm rot="-4626840">
            <a:off x="4717357" y="4372795"/>
            <a:ext cx="608761" cy="6426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0" y="0"/>
            <a:ext cx="7064035" cy="5143501"/>
          </a:xfrm>
          <a:prstGeom prst="rect">
            <a:avLst/>
          </a:prstGeom>
          <a:noFill/>
          <a:ln>
            <a:noFill/>
          </a:ln>
        </p:spPr>
      </p:pic>
      <p:pic>
        <p:nvPicPr>
          <p:cNvPr id="68" name="Google Shape;68;p14"/>
          <p:cNvPicPr preferRelativeResize="0"/>
          <p:nvPr/>
        </p:nvPicPr>
        <p:blipFill rotWithShape="1">
          <a:blip r:embed="rId3">
            <a:alphaModFix/>
          </a:blip>
          <a:srcRect b="0" l="0" r="72603" t="0"/>
          <a:stretch/>
        </p:blipFill>
        <p:spPr>
          <a:xfrm>
            <a:off x="7208700" y="0"/>
            <a:ext cx="1935300" cy="5143501"/>
          </a:xfrm>
          <a:prstGeom prst="rect">
            <a:avLst/>
          </a:prstGeom>
          <a:noFill/>
          <a:ln>
            <a:noFill/>
          </a:ln>
        </p:spPr>
      </p:pic>
      <p:pic>
        <p:nvPicPr>
          <p:cNvPr id="69" name="Google Shape;69;p14"/>
          <p:cNvPicPr preferRelativeResize="0"/>
          <p:nvPr/>
        </p:nvPicPr>
        <p:blipFill>
          <a:blip r:embed="rId4">
            <a:alphaModFix/>
          </a:blip>
          <a:stretch>
            <a:fillRect/>
          </a:stretch>
        </p:blipFill>
        <p:spPr>
          <a:xfrm>
            <a:off x="7064026" y="1506876"/>
            <a:ext cx="1498425" cy="1036212"/>
          </a:xfrm>
          <a:prstGeom prst="rect">
            <a:avLst/>
          </a:prstGeom>
          <a:noFill/>
          <a:ln>
            <a:noFill/>
          </a:ln>
        </p:spPr>
      </p:pic>
      <p:pic>
        <p:nvPicPr>
          <p:cNvPr id="70" name="Google Shape;70;p14"/>
          <p:cNvPicPr preferRelativeResize="0"/>
          <p:nvPr/>
        </p:nvPicPr>
        <p:blipFill>
          <a:blip r:embed="rId5">
            <a:alphaModFix/>
          </a:blip>
          <a:stretch>
            <a:fillRect/>
          </a:stretch>
        </p:blipFill>
        <p:spPr>
          <a:xfrm>
            <a:off x="1003125" y="2144525"/>
            <a:ext cx="5057775" cy="2148875"/>
          </a:xfrm>
          <a:prstGeom prst="rect">
            <a:avLst/>
          </a:prstGeom>
          <a:noFill/>
          <a:ln>
            <a:noFill/>
          </a:ln>
        </p:spPr>
      </p:pic>
      <p:pic>
        <p:nvPicPr>
          <p:cNvPr id="71" name="Google Shape;71;p14"/>
          <p:cNvPicPr preferRelativeResize="0"/>
          <p:nvPr/>
        </p:nvPicPr>
        <p:blipFill>
          <a:blip r:embed="rId6">
            <a:alphaModFix/>
          </a:blip>
          <a:stretch>
            <a:fillRect/>
          </a:stretch>
        </p:blipFill>
        <p:spPr>
          <a:xfrm>
            <a:off x="7132825" y="3285473"/>
            <a:ext cx="2011177" cy="1858024"/>
          </a:xfrm>
          <a:prstGeom prst="rect">
            <a:avLst/>
          </a:prstGeom>
          <a:noFill/>
          <a:ln>
            <a:noFill/>
          </a:ln>
        </p:spPr>
      </p:pic>
      <p:sp>
        <p:nvSpPr>
          <p:cNvPr id="72" name="Google Shape;72;p14"/>
          <p:cNvSpPr txBox="1"/>
          <p:nvPr>
            <p:ph type="title"/>
          </p:nvPr>
        </p:nvSpPr>
        <p:spPr>
          <a:xfrm>
            <a:off x="379625" y="282925"/>
            <a:ext cx="7612800" cy="572700"/>
          </a:xfrm>
          <a:prstGeom prst="rect">
            <a:avLst/>
          </a:prstGeom>
          <a:effectLst>
            <a:outerShdw blurRad="1714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Helvetica Neue"/>
                <a:ea typeface="Helvetica Neue"/>
                <a:cs typeface="Helvetica Neue"/>
                <a:sym typeface="Helvetica Neue"/>
              </a:rPr>
              <a:t>Robotic autonomy in space</a:t>
            </a:r>
            <a:endParaRPr sz="3500">
              <a:solidFill>
                <a:schemeClr val="lt1"/>
              </a:solidFill>
              <a:latin typeface="Helvetica Neue"/>
              <a:ea typeface="Helvetica Neue"/>
              <a:cs typeface="Helvetica Neue"/>
              <a:sym typeface="Helvetica Neue"/>
            </a:endParaRPr>
          </a:p>
        </p:txBody>
      </p:sp>
      <p:pic>
        <p:nvPicPr>
          <p:cNvPr id="73" name="Google Shape;73;p14"/>
          <p:cNvPicPr preferRelativeResize="0"/>
          <p:nvPr/>
        </p:nvPicPr>
        <p:blipFill>
          <a:blip r:embed="rId7">
            <a:alphaModFix/>
          </a:blip>
          <a:stretch>
            <a:fillRect/>
          </a:stretch>
        </p:blipFill>
        <p:spPr>
          <a:xfrm>
            <a:off x="106325" y="4563300"/>
            <a:ext cx="1411224" cy="48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his video presents hardware results for our T-RO paper:&#10;&quot;Safe Active Dynamics Learning and Control: A Sequential Exploration-Exploitation Framework&quot;&#10;Paper: https://arxiv.org/abs/2008.11700&#10;&#10;Authors: Thomas Lew, Apoorva Sharma, James Harrison, Andrew Bylard, and Marco Pavone&#10;&#10;Abstract: Safe deployment of autonomous robots in diverse scenarios requires agents that are capable of efficiently adapting to new environments while satisfying constraints. In this work, we propose a practical and theoretically-justified approach to maintaining safety in the presence of dynamics uncertainty. Our approach leverages Bayesian meta-learning with last-layer adaptation. The expressiveness of neural-network features trained offline, paired with efficient last-layer online adaptation, enables the derivation of tight confidence sets which contract around the true dynamics as the model adapts online. We exploit these confidence sets to plan trajectories that guarantee the safety of the system. Our approach handles problems with high dynamics uncertainty, where reaching the goal safely is potentially initially infeasible, by first exploring to gather data and reduce uncertainty, before autonomously exploiting the acquired information to safely perform the task. Under reasonable assumptions, we prove that our framework guarantees the high-probability satisfaction of all constraints at all times jointly, i.e. over the total task duration. This theoretical analysis also motivates two regularizers of last-layer meta-learning models that improve online adaptation capabilities as well as performance by reducing the size of the confidence sets. We extensively demonstrate our approach in simulation and on hardware." id="368" name="Google Shape;368;p32" title="[T-RO 2022] Safe Active Dynamics Learning and Control (hardware result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3"/>
          <p:cNvSpPr txBox="1"/>
          <p:nvPr>
            <p:ph idx="4294967295" type="title"/>
          </p:nvPr>
        </p:nvSpPr>
        <p:spPr>
          <a:xfrm>
            <a:off x="693000" y="215425"/>
            <a:ext cx="7758000" cy="636900"/>
          </a:xfrm>
          <a:prstGeom prst="rect">
            <a:avLst/>
          </a:prstGeom>
          <a:noFill/>
          <a:ln>
            <a:noFill/>
          </a:ln>
        </p:spPr>
        <p:txBody>
          <a:bodyPr anchorCtr="0" anchor="b" bIns="34275" lIns="68575" spcFirstLastPara="1" rIns="68575" wrap="square" tIns="34275">
            <a:noAutofit/>
          </a:bodyPr>
          <a:lstStyle/>
          <a:p>
            <a:pPr indent="0" lvl="0" marL="182880" rtl="0" algn="l">
              <a:spcBef>
                <a:spcPts val="0"/>
              </a:spcBef>
              <a:spcAft>
                <a:spcPts val="0"/>
              </a:spcAft>
              <a:buClr>
                <a:schemeClr val="dk1"/>
              </a:buClr>
              <a:buSzPts val="1100"/>
              <a:buFont typeface="Arial"/>
              <a:buNone/>
            </a:pPr>
            <a:r>
              <a:rPr lang="en" sz="2400">
                <a:latin typeface="Helvetica Neue Light"/>
                <a:ea typeface="Helvetica Neue Light"/>
                <a:cs typeface="Helvetica Neue Light"/>
                <a:sym typeface="Helvetica Neue Light"/>
              </a:rPr>
              <a:t>Conclusion (1st part):</a:t>
            </a:r>
            <a:endParaRPr sz="3400">
              <a:latin typeface="Helvetica Neue Light"/>
              <a:ea typeface="Helvetica Neue Light"/>
              <a:cs typeface="Helvetica Neue Light"/>
              <a:sym typeface="Helvetica Neue Light"/>
            </a:endParaRPr>
          </a:p>
        </p:txBody>
      </p:sp>
      <p:sp>
        <p:nvSpPr>
          <p:cNvPr id="375" name="Google Shape;375;p33"/>
          <p:cNvSpPr txBox="1"/>
          <p:nvPr>
            <p:ph idx="4294967295" type="title"/>
          </p:nvPr>
        </p:nvSpPr>
        <p:spPr>
          <a:xfrm>
            <a:off x="540600" y="1093150"/>
            <a:ext cx="7758000" cy="393600"/>
          </a:xfrm>
          <a:prstGeom prst="rect">
            <a:avLst/>
          </a:prstGeom>
          <a:noFill/>
          <a:ln>
            <a:noFill/>
          </a:ln>
        </p:spPr>
        <p:txBody>
          <a:bodyPr anchorCtr="0" anchor="t" bIns="34275" lIns="68575" spcFirstLastPara="1" rIns="68575" wrap="square" tIns="34275">
            <a:noAutofit/>
          </a:bodyPr>
          <a:lstStyle/>
          <a:p>
            <a:pPr indent="-355600" lvl="0" marL="457200" rtl="0" algn="l">
              <a:lnSpc>
                <a:spcPct val="200000"/>
              </a:lnSpc>
              <a:spcBef>
                <a:spcPts val="0"/>
              </a:spcBef>
              <a:spcAft>
                <a:spcPts val="0"/>
              </a:spcAft>
              <a:buSzPts val="2000"/>
              <a:buFont typeface="Helvetica Neue Light"/>
              <a:buChar char="●"/>
            </a:pPr>
            <a:r>
              <a:rPr lang="en" sz="2000">
                <a:latin typeface="Helvetica Neue Light"/>
                <a:ea typeface="Helvetica Neue Light"/>
                <a:cs typeface="Helvetica Neue Light"/>
                <a:sym typeface="Helvetica Neue Light"/>
              </a:rPr>
              <a:t>Need for active learning to safely perform tasks under uncertainty</a:t>
            </a:r>
            <a:r>
              <a:rPr lang="en"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a:p>
            <a:pPr indent="-355600" lvl="0" marL="457200" rtl="0" algn="l">
              <a:lnSpc>
                <a:spcPct val="200000"/>
              </a:lnSpc>
              <a:spcBef>
                <a:spcPts val="0"/>
              </a:spcBef>
              <a:spcAft>
                <a:spcPts val="0"/>
              </a:spcAft>
              <a:buSzPts val="2000"/>
              <a:buFont typeface="Helvetica Neue Light"/>
              <a:buChar char="●"/>
            </a:pPr>
            <a:r>
              <a:rPr lang="en" sz="2000">
                <a:latin typeface="Helvetica Neue Light"/>
                <a:ea typeface="Helvetica Neue Light"/>
                <a:cs typeface="Helvetica Neue Light"/>
                <a:sym typeface="Helvetica Neue Light"/>
              </a:rPr>
              <a:t>Exploit linear model structure to quantify uncertainty</a:t>
            </a:r>
            <a:endParaRPr b="1" sz="1400">
              <a:latin typeface="Helvetica Neue"/>
              <a:ea typeface="Helvetica Neue"/>
              <a:cs typeface="Helvetica Neue"/>
              <a:sym typeface="Helvetica Neue"/>
            </a:endParaRPr>
          </a:p>
          <a:p>
            <a:pPr indent="-355600" lvl="0" marL="457200" rtl="0" algn="l">
              <a:lnSpc>
                <a:spcPct val="150000"/>
              </a:lnSpc>
              <a:spcBef>
                <a:spcPts val="0"/>
              </a:spcBef>
              <a:spcAft>
                <a:spcPts val="0"/>
              </a:spcAft>
              <a:buSzPts val="2000"/>
              <a:buFont typeface="Helvetica Neue Light"/>
              <a:buChar char="●"/>
            </a:pPr>
            <a:r>
              <a:rPr lang="en" sz="2000">
                <a:latin typeface="Helvetica Neue Light"/>
                <a:ea typeface="Helvetica Neue Light"/>
                <a:cs typeface="Helvetica Neue Light"/>
                <a:sym typeface="Helvetica Neue Light"/>
              </a:rPr>
              <a:t>Open questions</a:t>
            </a:r>
            <a:r>
              <a:rPr lang="en"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323850" lvl="1" marL="914400" rtl="0" algn="l">
              <a:lnSpc>
                <a:spcPct val="150000"/>
              </a:lnSpc>
              <a:spcBef>
                <a:spcPts val="0"/>
              </a:spcBef>
              <a:spcAft>
                <a:spcPts val="0"/>
              </a:spcAft>
              <a:buSzPts val="1500"/>
              <a:buFont typeface="Helvetica Neue Light"/>
              <a:buChar char="○"/>
            </a:pPr>
            <a:r>
              <a:rPr lang="en" sz="1500">
                <a:latin typeface="Helvetica Neue Light"/>
                <a:ea typeface="Helvetica Neue Light"/>
                <a:cs typeface="Helvetica Neue Light"/>
                <a:sym typeface="Helvetica Neue Light"/>
              </a:rPr>
              <a:t>Time to solve the problem? Regret bounds?</a:t>
            </a:r>
            <a:endParaRPr sz="1500">
              <a:latin typeface="Helvetica Neue Light"/>
              <a:ea typeface="Helvetica Neue Light"/>
              <a:cs typeface="Helvetica Neue Light"/>
              <a:sym typeface="Helvetica Neue Light"/>
            </a:endParaRPr>
          </a:p>
          <a:p>
            <a:pPr indent="-317500" lvl="1" marL="914400" rtl="0" algn="l">
              <a:lnSpc>
                <a:spcPct val="150000"/>
              </a:lnSpc>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Efficient computation of the</a:t>
            </a:r>
            <a:r>
              <a:rPr lang="en" sz="1400">
                <a:latin typeface="Helvetica Neue Light"/>
                <a:ea typeface="Helvetica Neue Light"/>
                <a:cs typeface="Helvetica Neue Light"/>
                <a:sym typeface="Helvetica Neue Light"/>
              </a:rPr>
              <a:t> reachable sets accounting for parametric uncertainty?</a:t>
            </a:r>
            <a:endParaRPr sz="1400">
              <a:latin typeface="Helvetica Neue Light"/>
              <a:ea typeface="Helvetica Neue Light"/>
              <a:cs typeface="Helvetica Neue Light"/>
              <a:sym typeface="Helvetica Neue Light"/>
            </a:endParaRPr>
          </a:p>
        </p:txBody>
      </p:sp>
      <p:sp>
        <p:nvSpPr>
          <p:cNvPr id="376" name="Google Shape;376;p3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
        <p:nvSpPr>
          <p:cNvPr id="377" name="Google Shape;377;p33"/>
          <p:cNvSpPr txBox="1"/>
          <p:nvPr/>
        </p:nvSpPr>
        <p:spPr>
          <a:xfrm>
            <a:off x="617225" y="4183075"/>
            <a:ext cx="6745200" cy="824700"/>
          </a:xfrm>
          <a:prstGeom prst="rect">
            <a:avLst/>
          </a:prstGeom>
          <a:noFill/>
          <a:ln>
            <a:noFill/>
          </a:ln>
        </p:spPr>
        <p:txBody>
          <a:bodyPr anchorCtr="0" anchor="t" bIns="91425" lIns="91425" spcFirstLastPara="1" rIns="91425" wrap="square" tIns="91425">
            <a:noAutofit/>
          </a:bodyPr>
          <a:lstStyle/>
          <a:p>
            <a:pPr indent="457200" lvl="0" marL="1371600" rtl="0" algn="l">
              <a:lnSpc>
                <a:spcPct val="200000"/>
              </a:lnSpc>
              <a:spcBef>
                <a:spcPts val="0"/>
              </a:spcBef>
              <a:spcAft>
                <a:spcPts val="0"/>
              </a:spcAft>
              <a:buNone/>
            </a:pPr>
            <a:r>
              <a:rPr lang="en" sz="1600">
                <a:solidFill>
                  <a:schemeClr val="dk1"/>
                </a:solidFill>
                <a:latin typeface="Helvetica Neue Light"/>
                <a:ea typeface="Helvetica Neue Light"/>
                <a:cs typeface="Helvetica Neue Light"/>
                <a:sym typeface="Helvetica Neue Light"/>
              </a:rPr>
              <a:t>         with								 ,</a:t>
            </a:r>
            <a:endParaRPr sz="2000">
              <a:solidFill>
                <a:schemeClr val="dk1"/>
              </a:solidFill>
              <a:latin typeface="Helvetica Neue Light"/>
              <a:ea typeface="Helvetica Neue Light"/>
              <a:cs typeface="Helvetica Neue Light"/>
              <a:sym typeface="Helvetica Neue Light"/>
            </a:endParaRPr>
          </a:p>
        </p:txBody>
      </p:sp>
      <p:pic>
        <p:nvPicPr>
          <p:cNvPr descr="s{=}1,{\dots},k{-}1, &#10;\,  i{=}1,{\dots},n" id="378" name="Google Shape;378;p33" title="MathEquation,#000000"/>
          <p:cNvPicPr preferRelativeResize="0"/>
          <p:nvPr/>
        </p:nvPicPr>
        <p:blipFill>
          <a:blip r:embed="rId3">
            <a:alphaModFix/>
          </a:blip>
          <a:stretch>
            <a:fillRect/>
          </a:stretch>
        </p:blipFill>
        <p:spPr>
          <a:xfrm>
            <a:off x="4490625" y="4586900"/>
            <a:ext cx="2173400" cy="222800"/>
          </a:xfrm>
          <a:prstGeom prst="rect">
            <a:avLst/>
          </a:prstGeom>
          <a:noFill/>
          <a:ln>
            <a:noFill/>
          </a:ln>
        </p:spPr>
      </p:pic>
      <p:pic>
        <p:nvPicPr>
          <p:cNvPr descr="x_0\,{=}\,x(t), \,&#10;\theta_i\,{\in}\,\mathcal{C}_{i,t}^{\delta}, \,&#10;\epsilon_{i,s}\,{\in}\,\mathcal{E}_i" id="379" name="Google Shape;379;p33" title="MathEquation,#000000"/>
          <p:cNvPicPr preferRelativeResize="0"/>
          <p:nvPr/>
        </p:nvPicPr>
        <p:blipFill>
          <a:blip r:embed="rId4">
            <a:alphaModFix/>
          </a:blip>
          <a:stretch>
            <a:fillRect/>
          </a:stretch>
        </p:blipFill>
        <p:spPr>
          <a:xfrm>
            <a:off x="3693275" y="4193311"/>
            <a:ext cx="2970740" cy="393600"/>
          </a:xfrm>
          <a:prstGeom prst="rect">
            <a:avLst/>
          </a:prstGeom>
          <a:noFill/>
          <a:ln>
            <a:noFill/>
          </a:ln>
        </p:spPr>
      </p:pic>
      <p:pic>
        <p:nvPicPr>
          <p:cNvPr descr="\Bigg\}" id="380" name="Google Shape;380;p33" title="MathEquation,#000000"/>
          <p:cNvPicPr preferRelativeResize="0"/>
          <p:nvPr/>
        </p:nvPicPr>
        <p:blipFill>
          <a:blip r:embed="rId5">
            <a:alphaModFix/>
          </a:blip>
          <a:stretch>
            <a:fillRect/>
          </a:stretch>
        </p:blipFill>
        <p:spPr>
          <a:xfrm>
            <a:off x="8040875" y="3622300"/>
            <a:ext cx="213850" cy="1150177"/>
          </a:xfrm>
          <a:prstGeom prst="rect">
            <a:avLst/>
          </a:prstGeom>
          <a:noFill/>
          <a:ln>
            <a:noFill/>
          </a:ln>
        </p:spPr>
      </p:pic>
      <p:pic>
        <p:nvPicPr>
          <p:cNvPr descr="\Bigg\{" id="381" name="Google Shape;381;p33" title="MathEquation,#000000"/>
          <p:cNvPicPr preferRelativeResize="0"/>
          <p:nvPr/>
        </p:nvPicPr>
        <p:blipFill>
          <a:blip r:embed="rId6">
            <a:alphaModFix/>
          </a:blip>
          <a:stretch>
            <a:fillRect/>
          </a:stretch>
        </p:blipFill>
        <p:spPr>
          <a:xfrm>
            <a:off x="2210500" y="3622300"/>
            <a:ext cx="213850" cy="1150177"/>
          </a:xfrm>
          <a:prstGeom prst="rect">
            <a:avLst/>
          </a:prstGeom>
          <a:noFill/>
          <a:ln>
            <a:noFill/>
          </a:ln>
        </p:spPr>
      </p:pic>
      <p:pic>
        <p:nvPicPr>
          <p:cNvPr descr="\mathcal{X}_k^{t,\delta}(u) = " id="382" name="Google Shape;382;p33" title="MathEquation,#000000"/>
          <p:cNvPicPr preferRelativeResize="0"/>
          <p:nvPr/>
        </p:nvPicPr>
        <p:blipFill>
          <a:blip r:embed="rId7">
            <a:alphaModFix/>
          </a:blip>
          <a:stretch>
            <a:fillRect/>
          </a:stretch>
        </p:blipFill>
        <p:spPr>
          <a:xfrm>
            <a:off x="922024" y="3976225"/>
            <a:ext cx="1215972" cy="442325"/>
          </a:xfrm>
          <a:prstGeom prst="rect">
            <a:avLst/>
          </a:prstGeom>
          <a:noFill/>
          <a:ln>
            <a:noFill/>
          </a:ln>
        </p:spPr>
      </p:pic>
      <p:pic>
        <p:nvPicPr>
          <p:cNvPr descr=" x_k {=} f(\cdot, u_{{k{-}1}}, \theta, \epsilon_{{k{-}1}})&#10; \circ&#10; \dots&#10; \circ&#10; f(x_0, u_0, \theta, \epsilon_0)" id="383" name="Google Shape;383;p33" title="MathEquation,#000000"/>
          <p:cNvPicPr preferRelativeResize="0"/>
          <p:nvPr/>
        </p:nvPicPr>
        <p:blipFill>
          <a:blip r:embed="rId8">
            <a:alphaModFix/>
          </a:blip>
          <a:stretch>
            <a:fillRect/>
          </a:stretch>
        </p:blipFill>
        <p:spPr>
          <a:xfrm>
            <a:off x="2496843" y="3719663"/>
            <a:ext cx="5471532" cy="362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p:nvPr/>
        </p:nvSpPr>
        <p:spPr>
          <a:xfrm>
            <a:off x="550800" y="147900"/>
            <a:ext cx="8042400" cy="4847700"/>
          </a:xfrm>
          <a:prstGeom prst="roundRect">
            <a:avLst>
              <a:gd fmla="val 15903" name="adj"/>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600">
                <a:solidFill>
                  <a:schemeClr val="dk1"/>
                </a:solidFill>
                <a:latin typeface="Helvetica Neue Light"/>
                <a:ea typeface="Helvetica Neue Light"/>
                <a:cs typeface="Helvetica Neue Light"/>
                <a:sym typeface="Helvetica Neue Light"/>
              </a:rPr>
              <a:t>Towards safe learning-based robotic autonomy</a:t>
            </a:r>
            <a:endParaRPr sz="2600">
              <a:solidFill>
                <a:schemeClr val="dk1"/>
              </a:solidFill>
              <a:latin typeface="Helvetica Neue Light"/>
              <a:ea typeface="Helvetica Neue Light"/>
              <a:cs typeface="Helvetica Neue Light"/>
              <a:sym typeface="Helvetica Neue Light"/>
            </a:endParaRPr>
          </a:p>
        </p:txBody>
      </p:sp>
      <p:sp>
        <p:nvSpPr>
          <p:cNvPr id="390" name="Google Shape;390;p34"/>
          <p:cNvSpPr/>
          <p:nvPr/>
        </p:nvSpPr>
        <p:spPr>
          <a:xfrm>
            <a:off x="4778775" y="2571750"/>
            <a:ext cx="3451800" cy="2169600"/>
          </a:xfrm>
          <a:prstGeom prst="roundRect">
            <a:avLst>
              <a:gd fmla="val 24993" name="adj"/>
            </a:avLst>
          </a:prstGeom>
          <a:no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182880" marR="0" rtl="0" algn="ctr">
              <a:lnSpc>
                <a:spcPct val="100000"/>
              </a:lnSpc>
              <a:spcBef>
                <a:spcPts val="0"/>
              </a:spcBef>
              <a:spcAft>
                <a:spcPts val="0"/>
              </a:spcAft>
              <a:buNone/>
            </a:pPr>
            <a:r>
              <a:rPr b="1" lang="en" sz="1900">
                <a:solidFill>
                  <a:schemeClr val="dk1"/>
                </a:solidFill>
                <a:latin typeface="Helvetica Neue"/>
                <a:ea typeface="Helvetica Neue"/>
                <a:cs typeface="Helvetica Neue"/>
                <a:sym typeface="Helvetica Neue"/>
              </a:rPr>
              <a:t>sampling-based </a:t>
            </a:r>
            <a:endParaRPr b="1" sz="1900">
              <a:solidFill>
                <a:schemeClr val="dk1"/>
              </a:solidFill>
              <a:latin typeface="Helvetica Neue"/>
              <a:ea typeface="Helvetica Neue"/>
              <a:cs typeface="Helvetica Neue"/>
              <a:sym typeface="Helvetica Neue"/>
            </a:endParaRPr>
          </a:p>
          <a:p>
            <a:pPr indent="0" lvl="0" marL="182880" marR="0" rtl="0" algn="ctr">
              <a:lnSpc>
                <a:spcPct val="100000"/>
              </a:lnSpc>
              <a:spcBef>
                <a:spcPts val="0"/>
              </a:spcBef>
              <a:spcAft>
                <a:spcPts val="0"/>
              </a:spcAft>
              <a:buNone/>
            </a:pPr>
            <a:r>
              <a:rPr b="1" lang="en" sz="1900">
                <a:solidFill>
                  <a:schemeClr val="dk1"/>
                </a:solidFill>
                <a:latin typeface="Helvetica Neue"/>
                <a:ea typeface="Helvetica Neue"/>
                <a:cs typeface="Helvetica Neue"/>
                <a:sym typeface="Helvetica Neue"/>
              </a:rPr>
              <a:t>reachability analysis</a:t>
            </a:r>
            <a:endParaRPr b="1" sz="1900">
              <a:solidFill>
                <a:schemeClr val="dk1"/>
              </a:solidFill>
              <a:latin typeface="Helvetica Neue"/>
              <a:ea typeface="Helvetica Neue"/>
              <a:cs typeface="Helvetica Neue"/>
              <a:sym typeface="Helvetica Neue"/>
            </a:endParaRPr>
          </a:p>
        </p:txBody>
      </p:sp>
      <p:sp>
        <p:nvSpPr>
          <p:cNvPr id="391" name="Google Shape;391;p34"/>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pic>
        <p:nvPicPr>
          <p:cNvPr id="392" name="Google Shape;392;p34"/>
          <p:cNvPicPr preferRelativeResize="0"/>
          <p:nvPr/>
        </p:nvPicPr>
        <p:blipFill rotWithShape="1">
          <a:blip r:embed="rId3">
            <a:alphaModFix/>
          </a:blip>
          <a:srcRect b="9243" l="0" r="0" t="8668"/>
          <a:stretch/>
        </p:blipFill>
        <p:spPr>
          <a:xfrm>
            <a:off x="1162063" y="994941"/>
            <a:ext cx="1702999" cy="1291526"/>
          </a:xfrm>
          <a:prstGeom prst="rect">
            <a:avLst/>
          </a:prstGeom>
          <a:noFill/>
          <a:ln>
            <a:noFill/>
          </a:ln>
        </p:spPr>
      </p:pic>
      <p:pic>
        <p:nvPicPr>
          <p:cNvPr id="393" name="Google Shape;393;p34"/>
          <p:cNvPicPr preferRelativeResize="0"/>
          <p:nvPr/>
        </p:nvPicPr>
        <p:blipFill rotWithShape="1">
          <a:blip r:embed="rId4">
            <a:alphaModFix/>
          </a:blip>
          <a:srcRect b="5900" l="0" r="0" t="0"/>
          <a:stretch/>
        </p:blipFill>
        <p:spPr>
          <a:xfrm>
            <a:off x="5257975" y="3447900"/>
            <a:ext cx="2493375" cy="1215325"/>
          </a:xfrm>
          <a:prstGeom prst="rect">
            <a:avLst/>
          </a:prstGeom>
          <a:noFill/>
          <a:ln>
            <a:noFill/>
          </a:ln>
        </p:spPr>
      </p:pic>
      <p:sp>
        <p:nvSpPr>
          <p:cNvPr id="394" name="Google Shape;394;p34"/>
          <p:cNvSpPr/>
          <p:nvPr/>
        </p:nvSpPr>
        <p:spPr>
          <a:xfrm>
            <a:off x="913425" y="2571750"/>
            <a:ext cx="3451800" cy="2169600"/>
          </a:xfrm>
          <a:prstGeom prst="roundRect">
            <a:avLst>
              <a:gd fmla="val 24993" name="adj"/>
            </a:avLst>
          </a:prstGeom>
          <a:noFill/>
          <a:ln cap="flat" cmpd="sng" w="19050">
            <a:solidFill>
              <a:srgbClr val="434343"/>
            </a:solidFill>
            <a:prstDash val="solid"/>
            <a:round/>
            <a:headEnd len="sm" w="sm" type="none"/>
            <a:tailEnd len="sm" w="sm" type="none"/>
          </a:ln>
        </p:spPr>
        <p:txBody>
          <a:bodyPr anchorCtr="0" anchor="t" bIns="0" lIns="0" spcFirstLastPara="1" rIns="0" wrap="square" tIns="0">
            <a:noAutofit/>
          </a:bodyPr>
          <a:lstStyle/>
          <a:p>
            <a:pPr indent="0" lvl="0" marL="182880" marR="0" rtl="0" algn="ctr">
              <a:lnSpc>
                <a:spcPct val="100000"/>
              </a:lnSpc>
              <a:spcBef>
                <a:spcPts val="0"/>
              </a:spcBef>
              <a:spcAft>
                <a:spcPts val="0"/>
              </a:spcAft>
              <a:buNone/>
            </a:pPr>
            <a:r>
              <a:rPr lang="en" sz="2000">
                <a:solidFill>
                  <a:schemeClr val="dk1"/>
                </a:solidFill>
                <a:latin typeface="Helvetica Neue Light"/>
                <a:ea typeface="Helvetica Neue Light"/>
                <a:cs typeface="Helvetica Neue Light"/>
                <a:sym typeface="Helvetica Neue Light"/>
              </a:rPr>
              <a:t>safe active dynamics </a:t>
            </a:r>
            <a:endParaRPr sz="2000">
              <a:solidFill>
                <a:schemeClr val="dk1"/>
              </a:solidFill>
              <a:latin typeface="Helvetica Neue Light"/>
              <a:ea typeface="Helvetica Neue Light"/>
              <a:cs typeface="Helvetica Neue Light"/>
              <a:sym typeface="Helvetica Neue Light"/>
            </a:endParaRPr>
          </a:p>
          <a:p>
            <a:pPr indent="0" lvl="0" marL="182880" marR="0" rtl="0" algn="ctr">
              <a:lnSpc>
                <a:spcPct val="100000"/>
              </a:lnSpc>
              <a:spcBef>
                <a:spcPts val="0"/>
              </a:spcBef>
              <a:spcAft>
                <a:spcPts val="0"/>
              </a:spcAft>
              <a:buNone/>
            </a:pPr>
            <a:r>
              <a:rPr lang="en" sz="2000">
                <a:solidFill>
                  <a:schemeClr val="dk1"/>
                </a:solidFill>
                <a:latin typeface="Helvetica Neue Light"/>
                <a:ea typeface="Helvetica Neue Light"/>
                <a:cs typeface="Helvetica Neue Light"/>
                <a:sym typeface="Helvetica Neue Light"/>
              </a:rPr>
              <a:t>learning and control</a:t>
            </a:r>
            <a:endParaRPr sz="2000">
              <a:solidFill>
                <a:schemeClr val="dk1"/>
              </a:solidFill>
              <a:latin typeface="Helvetica Neue Light"/>
              <a:ea typeface="Helvetica Neue Light"/>
              <a:cs typeface="Helvetica Neue Light"/>
              <a:sym typeface="Helvetica Neue Light"/>
            </a:endParaRPr>
          </a:p>
        </p:txBody>
      </p:sp>
      <p:pic>
        <p:nvPicPr>
          <p:cNvPr id="395" name="Google Shape;395;p34"/>
          <p:cNvPicPr preferRelativeResize="0"/>
          <p:nvPr/>
        </p:nvPicPr>
        <p:blipFill>
          <a:blip r:embed="rId5">
            <a:alphaModFix/>
          </a:blip>
          <a:stretch>
            <a:fillRect/>
          </a:stretch>
        </p:blipFill>
        <p:spPr>
          <a:xfrm>
            <a:off x="2787449" y="3472230"/>
            <a:ext cx="1270451" cy="1187434"/>
          </a:xfrm>
          <a:prstGeom prst="rect">
            <a:avLst/>
          </a:prstGeom>
          <a:noFill/>
          <a:ln>
            <a:noFill/>
          </a:ln>
        </p:spPr>
      </p:pic>
      <p:pic>
        <p:nvPicPr>
          <p:cNvPr id="396" name="Google Shape;396;p34"/>
          <p:cNvPicPr preferRelativeResize="0"/>
          <p:nvPr/>
        </p:nvPicPr>
        <p:blipFill>
          <a:blip r:embed="rId6">
            <a:alphaModFix/>
          </a:blip>
          <a:stretch>
            <a:fillRect/>
          </a:stretch>
        </p:blipFill>
        <p:spPr>
          <a:xfrm>
            <a:off x="1220750" y="3447900"/>
            <a:ext cx="1520444" cy="1215325"/>
          </a:xfrm>
          <a:prstGeom prst="rect">
            <a:avLst/>
          </a:prstGeom>
          <a:noFill/>
          <a:ln>
            <a:noFill/>
          </a:ln>
        </p:spPr>
      </p:pic>
      <p:pic>
        <p:nvPicPr>
          <p:cNvPr id="397" name="Google Shape;397;p34"/>
          <p:cNvPicPr preferRelativeResize="0"/>
          <p:nvPr/>
        </p:nvPicPr>
        <p:blipFill rotWithShape="1">
          <a:blip r:embed="rId7">
            <a:alphaModFix/>
          </a:blip>
          <a:srcRect b="4436" l="0" r="0" t="5213"/>
          <a:stretch/>
        </p:blipFill>
        <p:spPr>
          <a:xfrm>
            <a:off x="3071312" y="994950"/>
            <a:ext cx="2589056" cy="1291525"/>
          </a:xfrm>
          <a:prstGeom prst="rect">
            <a:avLst/>
          </a:prstGeom>
          <a:noFill/>
          <a:ln>
            <a:noFill/>
          </a:ln>
        </p:spPr>
      </p:pic>
      <p:pic>
        <p:nvPicPr>
          <p:cNvPr id="398" name="Google Shape;398;p34"/>
          <p:cNvPicPr preferRelativeResize="0"/>
          <p:nvPr/>
        </p:nvPicPr>
        <p:blipFill rotWithShape="1">
          <a:blip r:embed="rId8">
            <a:alphaModFix/>
          </a:blip>
          <a:srcRect b="0" l="7854" r="7963" t="0"/>
          <a:stretch/>
        </p:blipFill>
        <p:spPr>
          <a:xfrm>
            <a:off x="5866612" y="994950"/>
            <a:ext cx="2115330" cy="1291524"/>
          </a:xfrm>
          <a:prstGeom prst="rect">
            <a:avLst/>
          </a:prstGeom>
          <a:noFill/>
          <a:ln>
            <a:noFill/>
          </a:ln>
        </p:spPr>
      </p:pic>
      <p:sp>
        <p:nvSpPr>
          <p:cNvPr id="399" name="Google Shape;399;p34"/>
          <p:cNvSpPr/>
          <p:nvPr/>
        </p:nvSpPr>
        <p:spPr>
          <a:xfrm>
            <a:off x="1094313" y="2884450"/>
            <a:ext cx="278700" cy="274200"/>
          </a:xfrm>
          <a:prstGeom prst="ellipse">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a:latin typeface="Helvetica Neue"/>
                <a:ea typeface="Helvetica Neue"/>
                <a:cs typeface="Helvetica Neue"/>
                <a:sym typeface="Helvetica Neue"/>
              </a:rPr>
              <a:t>1</a:t>
            </a:r>
            <a:endParaRPr>
              <a:latin typeface="Helvetica Neue"/>
              <a:ea typeface="Helvetica Neue"/>
              <a:cs typeface="Helvetica Neue"/>
              <a:sym typeface="Helvetica Neue"/>
            </a:endParaRPr>
          </a:p>
        </p:txBody>
      </p:sp>
      <p:sp>
        <p:nvSpPr>
          <p:cNvPr id="400" name="Google Shape;400;p34"/>
          <p:cNvSpPr/>
          <p:nvPr/>
        </p:nvSpPr>
        <p:spPr>
          <a:xfrm>
            <a:off x="5015863" y="2884450"/>
            <a:ext cx="278700" cy="274200"/>
          </a:xfrm>
          <a:prstGeom prst="ellipse">
            <a:avLst/>
          </a:prstGeom>
          <a:no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a:latin typeface="Helvetica Neue"/>
                <a:ea typeface="Helvetica Neue"/>
                <a:cs typeface="Helvetica Neue"/>
                <a:sym typeface="Helvetica Neue"/>
              </a:rPr>
              <a:t>2</a:t>
            </a:r>
            <a:endParaRPr>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35"/>
          <p:cNvPicPr preferRelativeResize="0"/>
          <p:nvPr/>
        </p:nvPicPr>
        <p:blipFill>
          <a:blip r:embed="rId3">
            <a:alphaModFix/>
          </a:blip>
          <a:stretch>
            <a:fillRect/>
          </a:stretch>
        </p:blipFill>
        <p:spPr>
          <a:xfrm>
            <a:off x="0" y="0"/>
            <a:ext cx="10007123" cy="5143501"/>
          </a:xfrm>
          <a:prstGeom prst="rect">
            <a:avLst/>
          </a:prstGeom>
          <a:noFill/>
          <a:ln>
            <a:noFill/>
          </a:ln>
        </p:spPr>
      </p:pic>
      <p:sp>
        <p:nvSpPr>
          <p:cNvPr id="406" name="Google Shape;406;p35"/>
          <p:cNvSpPr txBox="1"/>
          <p:nvPr>
            <p:ph type="title"/>
          </p:nvPr>
        </p:nvSpPr>
        <p:spPr>
          <a:xfrm>
            <a:off x="235500" y="216425"/>
            <a:ext cx="8520600" cy="572700"/>
          </a:xfrm>
          <a:prstGeom prst="rect">
            <a:avLst/>
          </a:prstGeom>
          <a:effectLst>
            <a:outerShdw blurRad="1714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500">
                <a:highlight>
                  <a:srgbClr val="FFFFFF"/>
                </a:highlight>
              </a:rPr>
              <a:t>Forward r</a:t>
            </a:r>
            <a:r>
              <a:rPr lang="en" sz="3500">
                <a:highlight>
                  <a:srgbClr val="FFFFFF"/>
                </a:highlight>
              </a:rPr>
              <a:t>eachability analysis</a:t>
            </a:r>
            <a:endParaRPr sz="3500">
              <a:highlight>
                <a:srgbClr val="FFFFFF"/>
              </a:highlight>
            </a:endParaRPr>
          </a:p>
        </p:txBody>
      </p:sp>
      <p:sp>
        <p:nvSpPr>
          <p:cNvPr id="407" name="Google Shape;407;p35"/>
          <p:cNvSpPr txBox="1"/>
          <p:nvPr/>
        </p:nvSpPr>
        <p:spPr>
          <a:xfrm>
            <a:off x="5497800" y="4643400"/>
            <a:ext cx="36462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FFFFFF"/>
                </a:solidFill>
              </a:rPr>
              <a:t>B. Hockman and M. Pavone, </a:t>
            </a:r>
            <a:r>
              <a:rPr lang="en" sz="1000">
                <a:solidFill>
                  <a:srgbClr val="FFFFFF"/>
                </a:solidFill>
              </a:rPr>
              <a:t>Stochastic Motion Planning for Hopping Rovers on Small Solar System Bodies”, ISRR 2017</a:t>
            </a:r>
            <a:endParaRPr sz="4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36"/>
          <p:cNvPicPr preferRelativeResize="0"/>
          <p:nvPr/>
        </p:nvPicPr>
        <p:blipFill>
          <a:blip r:embed="rId3">
            <a:alphaModFix/>
          </a:blip>
          <a:stretch>
            <a:fillRect/>
          </a:stretch>
        </p:blipFill>
        <p:spPr>
          <a:xfrm>
            <a:off x="0" y="0"/>
            <a:ext cx="10007094" cy="5143501"/>
          </a:xfrm>
          <a:prstGeom prst="rect">
            <a:avLst/>
          </a:prstGeom>
          <a:noFill/>
          <a:ln>
            <a:noFill/>
          </a:ln>
        </p:spPr>
      </p:pic>
      <p:sp>
        <p:nvSpPr>
          <p:cNvPr id="413" name="Google Shape;413;p36"/>
          <p:cNvSpPr/>
          <p:nvPr/>
        </p:nvSpPr>
        <p:spPr>
          <a:xfrm>
            <a:off x="4207000" y="1351875"/>
            <a:ext cx="4764100" cy="2502950"/>
          </a:xfrm>
          <a:custGeom>
            <a:rect b="b" l="l" r="r" t="t"/>
            <a:pathLst>
              <a:path extrusionOk="0" h="100118" w="190564">
                <a:moveTo>
                  <a:pt x="16521" y="100118"/>
                </a:moveTo>
                <a:lnTo>
                  <a:pt x="78762" y="87055"/>
                </a:lnTo>
                <a:lnTo>
                  <a:pt x="141387" y="77834"/>
                </a:lnTo>
                <a:lnTo>
                  <a:pt x="190564" y="52477"/>
                </a:lnTo>
                <a:lnTo>
                  <a:pt x="187107" y="40567"/>
                </a:lnTo>
                <a:lnTo>
                  <a:pt x="181728" y="20588"/>
                </a:lnTo>
                <a:lnTo>
                  <a:pt x="119103" y="8294"/>
                </a:lnTo>
                <a:lnTo>
                  <a:pt x="33283" y="0"/>
                </a:lnTo>
                <a:lnTo>
                  <a:pt x="32273" y="226"/>
                </a:lnTo>
                <a:lnTo>
                  <a:pt x="4611" y="22893"/>
                </a:lnTo>
                <a:lnTo>
                  <a:pt x="0" y="63235"/>
                </a:lnTo>
                <a:close/>
              </a:path>
            </a:pathLst>
          </a:custGeom>
          <a:solidFill>
            <a:srgbClr val="FFFFFF">
              <a:alpha val="47780"/>
            </a:srgbClr>
          </a:solidFill>
          <a:ln cap="flat" cmpd="sng" w="9525">
            <a:solidFill>
              <a:srgbClr val="FFFFFF"/>
            </a:solidFill>
            <a:prstDash val="solid"/>
            <a:round/>
            <a:headEnd len="med" w="med" type="none"/>
            <a:tailEnd len="med" w="med" type="none"/>
          </a:ln>
        </p:spPr>
      </p:sp>
      <p:sp>
        <p:nvSpPr>
          <p:cNvPr id="414" name="Google Shape;414;p36"/>
          <p:cNvSpPr txBox="1"/>
          <p:nvPr>
            <p:ph type="title"/>
          </p:nvPr>
        </p:nvSpPr>
        <p:spPr>
          <a:xfrm>
            <a:off x="235500" y="216425"/>
            <a:ext cx="8520600" cy="572700"/>
          </a:xfrm>
          <a:prstGeom prst="rect">
            <a:avLst/>
          </a:prstGeom>
          <a:effectLst>
            <a:outerShdw blurRad="1714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500">
                <a:highlight>
                  <a:schemeClr val="lt1"/>
                </a:highlight>
              </a:rPr>
              <a:t>Forward reachability analysis</a:t>
            </a:r>
            <a:endParaRPr sz="3500">
              <a:highlight>
                <a:srgbClr val="FFFFFF"/>
              </a:highlight>
            </a:endParaRPr>
          </a:p>
        </p:txBody>
      </p:sp>
      <p:pic>
        <p:nvPicPr>
          <p:cNvPr descr="\mathcal{X}" id="415" name="Google Shape;415;p36" title="MathEquation,#ffffff"/>
          <p:cNvPicPr preferRelativeResize="0"/>
          <p:nvPr/>
        </p:nvPicPr>
        <p:blipFill>
          <a:blip r:embed="rId4">
            <a:alphaModFix/>
          </a:blip>
          <a:stretch>
            <a:fillRect/>
          </a:stretch>
        </p:blipFill>
        <p:spPr>
          <a:xfrm>
            <a:off x="8057175" y="1916825"/>
            <a:ext cx="611352" cy="654926"/>
          </a:xfrm>
          <a:prstGeom prst="rect">
            <a:avLst/>
          </a:prstGeom>
          <a:noFill/>
          <a:ln>
            <a:noFill/>
          </a:ln>
        </p:spPr>
      </p:pic>
      <p:sp>
        <p:nvSpPr>
          <p:cNvPr id="416" name="Google Shape;416;p36"/>
          <p:cNvSpPr txBox="1"/>
          <p:nvPr/>
        </p:nvSpPr>
        <p:spPr>
          <a:xfrm>
            <a:off x="5497800" y="4643400"/>
            <a:ext cx="36462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FFFFFF"/>
                </a:solidFill>
              </a:rPr>
              <a:t>B. Hockman and M. Pavone, </a:t>
            </a:r>
            <a:r>
              <a:rPr lang="en" sz="1000">
                <a:solidFill>
                  <a:srgbClr val="FFFFFF"/>
                </a:solidFill>
              </a:rPr>
              <a:t>Stochastic Motion Planning for Hopping Rovers on Small Solar System Bodies”, ISRR 2017</a:t>
            </a:r>
            <a:endParaRPr sz="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7"/>
          <p:cNvSpPr/>
          <p:nvPr/>
        </p:nvSpPr>
        <p:spPr>
          <a:xfrm>
            <a:off x="4788302" y="1022350"/>
            <a:ext cx="4306200" cy="3706500"/>
          </a:xfrm>
          <a:prstGeom prst="roundRect">
            <a:avLst>
              <a:gd fmla="val 6912" name="adj"/>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a:off x="7004300" y="2892550"/>
            <a:ext cx="2018700" cy="1715700"/>
          </a:xfrm>
          <a:prstGeom prst="roundRect">
            <a:avLst>
              <a:gd fmla="val 10589" name="adj"/>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None/>
            </a:pPr>
            <a:r>
              <a:rPr lang="en" sz="1985">
                <a:solidFill>
                  <a:schemeClr val="dk1"/>
                </a:solidFill>
                <a:latin typeface="Helvetica Neue Light"/>
                <a:ea typeface="Helvetica Neue Light"/>
                <a:cs typeface="Helvetica Neue Light"/>
                <a:sym typeface="Helvetica Neue Light"/>
              </a:rPr>
              <a:t>NN Verification</a:t>
            </a:r>
            <a:endParaRPr sz="1985">
              <a:solidFill>
                <a:schemeClr val="dk1"/>
              </a:solidFill>
              <a:latin typeface="Helvetica Neue Light"/>
              <a:ea typeface="Helvetica Neue Light"/>
              <a:cs typeface="Helvetica Neue Light"/>
              <a:sym typeface="Helvetica Neue Light"/>
            </a:endParaRPr>
          </a:p>
        </p:txBody>
      </p:sp>
      <p:sp>
        <p:nvSpPr>
          <p:cNvPr id="423" name="Google Shape;423;p37"/>
          <p:cNvSpPr/>
          <p:nvPr/>
        </p:nvSpPr>
        <p:spPr>
          <a:xfrm>
            <a:off x="208075" y="1549000"/>
            <a:ext cx="3775200" cy="2348400"/>
          </a:xfrm>
          <a:prstGeom prst="roundRect">
            <a:avLst>
              <a:gd fmla="val 33023" name="adj"/>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txBox="1"/>
          <p:nvPr>
            <p:ph type="ctrTitle"/>
          </p:nvPr>
        </p:nvSpPr>
        <p:spPr>
          <a:xfrm>
            <a:off x="208050" y="169650"/>
            <a:ext cx="8727900" cy="6003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rgbClr val="262626"/>
              </a:buClr>
              <a:buSzPts val="2070"/>
              <a:buFont typeface="Helvetica Neue Light"/>
              <a:buNone/>
            </a:pPr>
            <a:r>
              <a:rPr lang="en" sz="2985">
                <a:latin typeface="Helvetica Neue Light"/>
                <a:ea typeface="Helvetica Neue Light"/>
                <a:cs typeface="Helvetica Neue Light"/>
                <a:sym typeface="Helvetica Neue Light"/>
              </a:rPr>
              <a:t>Applications of reachability analysis</a:t>
            </a:r>
            <a:endParaRPr sz="2300">
              <a:latin typeface="Helvetica Neue Light"/>
              <a:ea typeface="Helvetica Neue Light"/>
              <a:cs typeface="Helvetica Neue Light"/>
              <a:sym typeface="Helvetica Neue Light"/>
            </a:endParaRPr>
          </a:p>
        </p:txBody>
      </p:sp>
      <p:sp>
        <p:nvSpPr>
          <p:cNvPr id="425" name="Google Shape;425;p37"/>
          <p:cNvSpPr/>
          <p:nvPr/>
        </p:nvSpPr>
        <p:spPr>
          <a:xfrm>
            <a:off x="1974723" y="1903309"/>
            <a:ext cx="1629425" cy="1537375"/>
          </a:xfrm>
          <a:custGeom>
            <a:rect b="b" l="l" r="r" t="t"/>
            <a:pathLst>
              <a:path extrusionOk="0" h="61495" w="65177">
                <a:moveTo>
                  <a:pt x="269" y="33724"/>
                </a:moveTo>
                <a:cubicBezTo>
                  <a:pt x="-53" y="30695"/>
                  <a:pt x="-246" y="28375"/>
                  <a:pt x="656" y="24831"/>
                </a:cubicBezTo>
                <a:cubicBezTo>
                  <a:pt x="1558" y="21287"/>
                  <a:pt x="3684" y="16261"/>
                  <a:pt x="5682" y="12459"/>
                </a:cubicBezTo>
                <a:cubicBezTo>
                  <a:pt x="7680" y="8657"/>
                  <a:pt x="10258" y="4018"/>
                  <a:pt x="12642" y="2020"/>
                </a:cubicBezTo>
                <a:cubicBezTo>
                  <a:pt x="15026" y="22"/>
                  <a:pt x="16637" y="-493"/>
                  <a:pt x="19988" y="473"/>
                </a:cubicBezTo>
                <a:cubicBezTo>
                  <a:pt x="23339" y="1440"/>
                  <a:pt x="28816" y="5435"/>
                  <a:pt x="32747" y="7819"/>
                </a:cubicBezTo>
                <a:cubicBezTo>
                  <a:pt x="36678" y="10203"/>
                  <a:pt x="39256" y="11750"/>
                  <a:pt x="43573" y="14779"/>
                </a:cubicBezTo>
                <a:cubicBezTo>
                  <a:pt x="47891" y="17808"/>
                  <a:pt x="55108" y="23027"/>
                  <a:pt x="58652" y="25991"/>
                </a:cubicBezTo>
                <a:cubicBezTo>
                  <a:pt x="62196" y="28955"/>
                  <a:pt x="64000" y="30051"/>
                  <a:pt x="64838" y="32564"/>
                </a:cubicBezTo>
                <a:cubicBezTo>
                  <a:pt x="65676" y="35077"/>
                  <a:pt x="64838" y="38428"/>
                  <a:pt x="63678" y="41070"/>
                </a:cubicBezTo>
                <a:cubicBezTo>
                  <a:pt x="62518" y="43712"/>
                  <a:pt x="60649" y="45903"/>
                  <a:pt x="57878" y="48416"/>
                </a:cubicBezTo>
                <a:cubicBezTo>
                  <a:pt x="55107" y="50929"/>
                  <a:pt x="51241" y="54087"/>
                  <a:pt x="47052" y="56149"/>
                </a:cubicBezTo>
                <a:cubicBezTo>
                  <a:pt x="42864" y="58211"/>
                  <a:pt x="37773" y="60016"/>
                  <a:pt x="32747" y="60789"/>
                </a:cubicBezTo>
                <a:cubicBezTo>
                  <a:pt x="27721" y="61562"/>
                  <a:pt x="20955" y="61885"/>
                  <a:pt x="16895" y="60789"/>
                </a:cubicBezTo>
                <a:cubicBezTo>
                  <a:pt x="12835" y="59694"/>
                  <a:pt x="10773" y="57180"/>
                  <a:pt x="8389" y="54216"/>
                </a:cubicBezTo>
                <a:cubicBezTo>
                  <a:pt x="6005" y="51252"/>
                  <a:pt x="3942" y="46418"/>
                  <a:pt x="2589" y="43003"/>
                </a:cubicBezTo>
                <a:cubicBezTo>
                  <a:pt x="1236" y="39588"/>
                  <a:pt x="591" y="36753"/>
                  <a:pt x="269" y="33724"/>
                </a:cubicBezTo>
                <a:close/>
              </a:path>
            </a:pathLst>
          </a:custGeom>
          <a:solidFill>
            <a:srgbClr val="FCE5CD"/>
          </a:solidFill>
          <a:ln cap="flat" cmpd="sng" w="19050">
            <a:solidFill>
              <a:srgbClr val="990000"/>
            </a:solidFill>
            <a:prstDash val="solid"/>
            <a:round/>
            <a:headEnd len="med" w="med" type="none"/>
            <a:tailEnd len="med" w="med" type="none"/>
          </a:ln>
        </p:spPr>
      </p:sp>
      <p:sp>
        <p:nvSpPr>
          <p:cNvPr id="426" name="Google Shape;426;p37"/>
          <p:cNvSpPr/>
          <p:nvPr/>
        </p:nvSpPr>
        <p:spPr>
          <a:xfrm rot="5963896">
            <a:off x="2040031" y="1933122"/>
            <a:ext cx="1475509" cy="1592187"/>
          </a:xfrm>
          <a:custGeom>
            <a:rect b="b" l="l" r="r" t="t"/>
            <a:pathLst>
              <a:path extrusionOk="0" h="63686" w="59019">
                <a:moveTo>
                  <a:pt x="29100" y="29755"/>
                </a:moveTo>
                <a:cubicBezTo>
                  <a:pt x="26455" y="26981"/>
                  <a:pt x="18649" y="22272"/>
                  <a:pt x="18649" y="17369"/>
                </a:cubicBezTo>
                <a:cubicBezTo>
                  <a:pt x="18649" y="12466"/>
                  <a:pt x="24584" y="1694"/>
                  <a:pt x="29100" y="339"/>
                </a:cubicBezTo>
                <a:cubicBezTo>
                  <a:pt x="33616" y="-1016"/>
                  <a:pt x="40841" y="3822"/>
                  <a:pt x="45743" y="9241"/>
                </a:cubicBezTo>
                <a:cubicBezTo>
                  <a:pt x="50646" y="14660"/>
                  <a:pt x="57225" y="26142"/>
                  <a:pt x="58515" y="32851"/>
                </a:cubicBezTo>
                <a:cubicBezTo>
                  <a:pt x="59805" y="39560"/>
                  <a:pt x="58774" y="44398"/>
                  <a:pt x="53484" y="49494"/>
                </a:cubicBezTo>
                <a:cubicBezTo>
                  <a:pt x="48194" y="54590"/>
                  <a:pt x="35357" y="62396"/>
                  <a:pt x="26777" y="63428"/>
                </a:cubicBezTo>
                <a:cubicBezTo>
                  <a:pt x="18197" y="64460"/>
                  <a:pt x="5812" y="59235"/>
                  <a:pt x="2006" y="55687"/>
                </a:cubicBezTo>
                <a:cubicBezTo>
                  <a:pt x="-1800" y="52139"/>
                  <a:pt x="716" y="44204"/>
                  <a:pt x="3941" y="42140"/>
                </a:cubicBezTo>
                <a:cubicBezTo>
                  <a:pt x="7167" y="40076"/>
                  <a:pt x="18005" y="44076"/>
                  <a:pt x="21359" y="43302"/>
                </a:cubicBezTo>
                <a:cubicBezTo>
                  <a:pt x="24714" y="42528"/>
                  <a:pt x="21875" y="39044"/>
                  <a:pt x="24068" y="37496"/>
                </a:cubicBezTo>
                <a:cubicBezTo>
                  <a:pt x="26261" y="35948"/>
                  <a:pt x="33679" y="35302"/>
                  <a:pt x="34518" y="34012"/>
                </a:cubicBezTo>
                <a:cubicBezTo>
                  <a:pt x="35357" y="32722"/>
                  <a:pt x="31745" y="32529"/>
                  <a:pt x="29100" y="29755"/>
                </a:cubicBezTo>
                <a:close/>
              </a:path>
            </a:pathLst>
          </a:custGeom>
          <a:solidFill>
            <a:srgbClr val="BFD6FF">
              <a:alpha val="67600"/>
            </a:srgbClr>
          </a:solidFill>
          <a:ln cap="flat" cmpd="sng" w="19050">
            <a:solidFill>
              <a:srgbClr val="0000C3"/>
            </a:solidFill>
            <a:prstDash val="solid"/>
            <a:round/>
            <a:headEnd len="med" w="med" type="none"/>
            <a:tailEnd len="med" w="med" type="none"/>
          </a:ln>
        </p:spPr>
      </p:sp>
      <p:sp>
        <p:nvSpPr>
          <p:cNvPr id="427" name="Google Shape;427;p37"/>
          <p:cNvSpPr/>
          <p:nvPr/>
        </p:nvSpPr>
        <p:spPr>
          <a:xfrm rot="-1153195">
            <a:off x="311413" y="2332209"/>
            <a:ext cx="1087198" cy="811487"/>
          </a:xfrm>
          <a:prstGeom prst="wedgeEllipseCallout">
            <a:avLst>
              <a:gd fmla="val 20568" name="adj1"/>
              <a:gd fmla="val -132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X}" id="428" name="Google Shape;428;p37" title="MathEquation,#000000"/>
          <p:cNvPicPr preferRelativeResize="0"/>
          <p:nvPr/>
        </p:nvPicPr>
        <p:blipFill>
          <a:blip r:embed="rId3">
            <a:alphaModFix/>
          </a:blip>
          <a:stretch>
            <a:fillRect/>
          </a:stretch>
        </p:blipFill>
        <p:spPr>
          <a:xfrm>
            <a:off x="605250" y="2367732"/>
            <a:ext cx="354924" cy="396182"/>
          </a:xfrm>
          <a:prstGeom prst="rect">
            <a:avLst/>
          </a:prstGeom>
          <a:noFill/>
          <a:ln>
            <a:noFill/>
          </a:ln>
        </p:spPr>
      </p:pic>
      <p:pic>
        <p:nvPicPr>
          <p:cNvPr descr="\mathcal{Y}" id="429" name="Google Shape;429;p37" title="MathEquation,#000000"/>
          <p:cNvPicPr preferRelativeResize="0"/>
          <p:nvPr/>
        </p:nvPicPr>
        <p:blipFill>
          <a:blip r:embed="rId4">
            <a:alphaModFix/>
          </a:blip>
          <a:stretch>
            <a:fillRect/>
          </a:stretch>
        </p:blipFill>
        <p:spPr>
          <a:xfrm>
            <a:off x="2993468" y="2719475"/>
            <a:ext cx="262856" cy="417644"/>
          </a:xfrm>
          <a:prstGeom prst="rect">
            <a:avLst/>
          </a:prstGeom>
          <a:noFill/>
          <a:ln>
            <a:noFill/>
          </a:ln>
        </p:spPr>
      </p:pic>
      <p:pic>
        <p:nvPicPr>
          <p:cNvPr descr="x_i" id="430" name="Google Shape;430;p37" title="MathEquation,#000000"/>
          <p:cNvPicPr preferRelativeResize="0"/>
          <p:nvPr/>
        </p:nvPicPr>
        <p:blipFill>
          <a:blip r:embed="rId5">
            <a:alphaModFix/>
          </a:blip>
          <a:stretch>
            <a:fillRect/>
          </a:stretch>
        </p:blipFill>
        <p:spPr>
          <a:xfrm>
            <a:off x="792200" y="2907345"/>
            <a:ext cx="238358" cy="203200"/>
          </a:xfrm>
          <a:prstGeom prst="rect">
            <a:avLst/>
          </a:prstGeom>
          <a:noFill/>
          <a:ln>
            <a:noFill/>
          </a:ln>
        </p:spPr>
      </p:pic>
      <p:cxnSp>
        <p:nvCxnSpPr>
          <p:cNvPr id="431" name="Google Shape;431;p37"/>
          <p:cNvCxnSpPr/>
          <p:nvPr/>
        </p:nvCxnSpPr>
        <p:spPr>
          <a:xfrm>
            <a:off x="758979" y="3110545"/>
            <a:ext cx="1578300" cy="137100"/>
          </a:xfrm>
          <a:prstGeom prst="straightConnector1">
            <a:avLst/>
          </a:prstGeom>
          <a:noFill/>
          <a:ln cap="flat" cmpd="sng" w="9525">
            <a:solidFill>
              <a:srgbClr val="000000"/>
            </a:solidFill>
            <a:prstDash val="lgDash"/>
            <a:round/>
            <a:headEnd len="med" w="med" type="oval"/>
            <a:tailEnd len="med" w="med" type="triangle"/>
          </a:ln>
        </p:spPr>
      </p:cxnSp>
      <p:cxnSp>
        <p:nvCxnSpPr>
          <p:cNvPr id="432" name="Google Shape;432;p37"/>
          <p:cNvCxnSpPr>
            <a:endCxn id="433" idx="1"/>
          </p:cNvCxnSpPr>
          <p:nvPr/>
        </p:nvCxnSpPr>
        <p:spPr>
          <a:xfrm flipH="1" rot="10800000">
            <a:off x="1215763" y="2107700"/>
            <a:ext cx="1089900" cy="527400"/>
          </a:xfrm>
          <a:prstGeom prst="straightConnector1">
            <a:avLst/>
          </a:prstGeom>
          <a:noFill/>
          <a:ln cap="flat" cmpd="sng" w="9525">
            <a:solidFill>
              <a:srgbClr val="000000"/>
            </a:solidFill>
            <a:prstDash val="lgDash"/>
            <a:round/>
            <a:headEnd len="med" w="med" type="oval"/>
            <a:tailEnd len="med" w="med" type="triangle"/>
          </a:ln>
        </p:spPr>
      </p:cxnSp>
      <p:cxnSp>
        <p:nvCxnSpPr>
          <p:cNvPr id="434" name="Google Shape;434;p37"/>
          <p:cNvCxnSpPr/>
          <p:nvPr/>
        </p:nvCxnSpPr>
        <p:spPr>
          <a:xfrm flipH="1" rot="10800000">
            <a:off x="450788" y="2719450"/>
            <a:ext cx="1620600" cy="98100"/>
          </a:xfrm>
          <a:prstGeom prst="straightConnector1">
            <a:avLst/>
          </a:prstGeom>
          <a:noFill/>
          <a:ln cap="flat" cmpd="sng" w="9525">
            <a:solidFill>
              <a:srgbClr val="000000"/>
            </a:solidFill>
            <a:prstDash val="lgDash"/>
            <a:round/>
            <a:headEnd len="med" w="med" type="oval"/>
            <a:tailEnd len="med" w="med" type="triangle"/>
          </a:ln>
        </p:spPr>
      </p:cxnSp>
      <p:pic>
        <p:nvPicPr>
          <p:cNvPr descr="\cdot" id="435" name="Google Shape;435;p37" title="MathEquation,#000000"/>
          <p:cNvPicPr preferRelativeResize="0"/>
          <p:nvPr/>
        </p:nvPicPr>
        <p:blipFill>
          <a:blip r:embed="rId6">
            <a:alphaModFix/>
          </a:blip>
          <a:stretch>
            <a:fillRect/>
          </a:stretch>
        </p:blipFill>
        <p:spPr>
          <a:xfrm>
            <a:off x="2305663" y="3159087"/>
            <a:ext cx="158126" cy="277575"/>
          </a:xfrm>
          <a:prstGeom prst="rect">
            <a:avLst/>
          </a:prstGeom>
          <a:noFill/>
          <a:ln>
            <a:noFill/>
          </a:ln>
        </p:spPr>
      </p:pic>
      <p:pic>
        <p:nvPicPr>
          <p:cNvPr descr="\cdot" id="436" name="Google Shape;436;p37" title="MathEquation,#000000"/>
          <p:cNvPicPr preferRelativeResize="0"/>
          <p:nvPr/>
        </p:nvPicPr>
        <p:blipFill>
          <a:blip r:embed="rId6">
            <a:alphaModFix/>
          </a:blip>
          <a:stretch>
            <a:fillRect/>
          </a:stretch>
        </p:blipFill>
        <p:spPr>
          <a:xfrm>
            <a:off x="2077063" y="2625687"/>
            <a:ext cx="158126" cy="277575"/>
          </a:xfrm>
          <a:prstGeom prst="rect">
            <a:avLst/>
          </a:prstGeom>
          <a:noFill/>
          <a:ln>
            <a:noFill/>
          </a:ln>
        </p:spPr>
      </p:pic>
      <p:pic>
        <p:nvPicPr>
          <p:cNvPr descr="\cdot" id="433" name="Google Shape;433;p37" title="MathEquation,#000000"/>
          <p:cNvPicPr preferRelativeResize="0"/>
          <p:nvPr/>
        </p:nvPicPr>
        <p:blipFill>
          <a:blip r:embed="rId6">
            <a:alphaModFix/>
          </a:blip>
          <a:stretch>
            <a:fillRect/>
          </a:stretch>
        </p:blipFill>
        <p:spPr>
          <a:xfrm>
            <a:off x="2305663" y="1968912"/>
            <a:ext cx="158126" cy="277575"/>
          </a:xfrm>
          <a:prstGeom prst="rect">
            <a:avLst/>
          </a:prstGeom>
          <a:noFill/>
          <a:ln>
            <a:noFill/>
          </a:ln>
        </p:spPr>
      </p:pic>
      <p:pic>
        <p:nvPicPr>
          <p:cNvPr descr="\cdot" id="437" name="Google Shape;437;p37" title="MathEquation,#000000"/>
          <p:cNvPicPr preferRelativeResize="0"/>
          <p:nvPr/>
        </p:nvPicPr>
        <p:blipFill>
          <a:blip r:embed="rId6">
            <a:alphaModFix/>
          </a:blip>
          <a:stretch>
            <a:fillRect/>
          </a:stretch>
        </p:blipFill>
        <p:spPr>
          <a:xfrm>
            <a:off x="2915263" y="3159087"/>
            <a:ext cx="158126" cy="277575"/>
          </a:xfrm>
          <a:prstGeom prst="rect">
            <a:avLst/>
          </a:prstGeom>
          <a:noFill/>
          <a:ln>
            <a:noFill/>
          </a:ln>
        </p:spPr>
      </p:pic>
      <p:pic>
        <p:nvPicPr>
          <p:cNvPr descr="\cdot" id="438" name="Google Shape;438;p37" title="MathEquation,#000000"/>
          <p:cNvPicPr preferRelativeResize="0"/>
          <p:nvPr/>
        </p:nvPicPr>
        <p:blipFill>
          <a:blip r:embed="rId6">
            <a:alphaModFix/>
          </a:blip>
          <a:stretch>
            <a:fillRect/>
          </a:stretch>
        </p:blipFill>
        <p:spPr>
          <a:xfrm>
            <a:off x="3372463" y="2701887"/>
            <a:ext cx="158126" cy="277575"/>
          </a:xfrm>
          <a:prstGeom prst="rect">
            <a:avLst/>
          </a:prstGeom>
          <a:noFill/>
          <a:ln>
            <a:noFill/>
          </a:ln>
        </p:spPr>
      </p:pic>
      <p:pic>
        <p:nvPicPr>
          <p:cNvPr descr="y_i" id="439" name="Google Shape;439;p37" title="MathEquation,#000000"/>
          <p:cNvPicPr preferRelativeResize="0"/>
          <p:nvPr/>
        </p:nvPicPr>
        <p:blipFill>
          <a:blip r:embed="rId7">
            <a:alphaModFix/>
          </a:blip>
          <a:stretch>
            <a:fillRect/>
          </a:stretch>
        </p:blipFill>
        <p:spPr>
          <a:xfrm>
            <a:off x="2503413" y="3153439"/>
            <a:ext cx="238350" cy="240138"/>
          </a:xfrm>
          <a:prstGeom prst="rect">
            <a:avLst/>
          </a:prstGeom>
          <a:noFill/>
          <a:ln>
            <a:noFill/>
          </a:ln>
        </p:spPr>
      </p:pic>
      <p:pic>
        <p:nvPicPr>
          <p:cNvPr descr="\hat{\mathcal{Y}}_\epsilon" id="440" name="Google Shape;440;p37" title="MathEquation,#a40000"/>
          <p:cNvPicPr preferRelativeResize="0"/>
          <p:nvPr/>
        </p:nvPicPr>
        <p:blipFill>
          <a:blip r:embed="rId8">
            <a:alphaModFix/>
          </a:blip>
          <a:stretch>
            <a:fillRect/>
          </a:stretch>
        </p:blipFill>
        <p:spPr>
          <a:xfrm>
            <a:off x="3171049" y="1870925"/>
            <a:ext cx="407224" cy="485101"/>
          </a:xfrm>
          <a:prstGeom prst="rect">
            <a:avLst/>
          </a:prstGeom>
          <a:noFill/>
          <a:ln>
            <a:noFill/>
          </a:ln>
        </p:spPr>
      </p:pic>
      <p:pic>
        <p:nvPicPr>
          <p:cNvPr descr="M" id="441" name="Google Shape;441;p37" title="MathEquation,#a40000"/>
          <p:cNvPicPr preferRelativeResize="0"/>
          <p:nvPr/>
        </p:nvPicPr>
        <p:blipFill>
          <a:blip r:embed="rId9">
            <a:alphaModFix/>
          </a:blip>
          <a:stretch>
            <a:fillRect/>
          </a:stretch>
        </p:blipFill>
        <p:spPr>
          <a:xfrm>
            <a:off x="3446688" y="1870925"/>
            <a:ext cx="236968" cy="203200"/>
          </a:xfrm>
          <a:prstGeom prst="rect">
            <a:avLst/>
          </a:prstGeom>
          <a:noFill/>
          <a:ln>
            <a:noFill/>
          </a:ln>
        </p:spPr>
      </p:pic>
      <p:cxnSp>
        <p:nvCxnSpPr>
          <p:cNvPr id="442" name="Google Shape;442;p37"/>
          <p:cNvCxnSpPr/>
          <p:nvPr/>
        </p:nvCxnSpPr>
        <p:spPr>
          <a:xfrm>
            <a:off x="2379889" y="2064032"/>
            <a:ext cx="1066800" cy="732900"/>
          </a:xfrm>
          <a:prstGeom prst="straightConnector1">
            <a:avLst/>
          </a:prstGeom>
          <a:noFill/>
          <a:ln cap="flat" cmpd="sng" w="9525">
            <a:solidFill>
              <a:schemeClr val="dk1"/>
            </a:solidFill>
            <a:prstDash val="dash"/>
            <a:round/>
            <a:headEnd len="med" w="med" type="none"/>
            <a:tailEnd len="med" w="med" type="none"/>
          </a:ln>
        </p:spPr>
      </p:cxnSp>
      <p:cxnSp>
        <p:nvCxnSpPr>
          <p:cNvPr id="443" name="Google Shape;443;p37"/>
          <p:cNvCxnSpPr/>
          <p:nvPr/>
        </p:nvCxnSpPr>
        <p:spPr>
          <a:xfrm flipH="1" rot="10800000">
            <a:off x="2841713" y="2214700"/>
            <a:ext cx="135300" cy="164400"/>
          </a:xfrm>
          <a:prstGeom prst="straightConnector1">
            <a:avLst/>
          </a:prstGeom>
          <a:noFill/>
          <a:ln cap="flat" cmpd="sng" w="9525">
            <a:solidFill>
              <a:schemeClr val="dk1"/>
            </a:solidFill>
            <a:prstDash val="solid"/>
            <a:round/>
            <a:headEnd len="med" w="med" type="stealth"/>
            <a:tailEnd len="med" w="med" type="stealth"/>
          </a:ln>
        </p:spPr>
      </p:cxnSp>
      <p:pic>
        <p:nvPicPr>
          <p:cNvPr descr="\epsilon" id="444" name="Google Shape;444;p37" title="MathEquation,#000000"/>
          <p:cNvPicPr preferRelativeResize="0"/>
          <p:nvPr/>
        </p:nvPicPr>
        <p:blipFill>
          <a:blip r:embed="rId10">
            <a:alphaModFix/>
          </a:blip>
          <a:stretch>
            <a:fillRect/>
          </a:stretch>
        </p:blipFill>
        <p:spPr>
          <a:xfrm>
            <a:off x="2766098" y="2155472"/>
            <a:ext cx="102628" cy="171045"/>
          </a:xfrm>
          <a:prstGeom prst="rect">
            <a:avLst/>
          </a:prstGeom>
          <a:noFill/>
          <a:ln>
            <a:noFill/>
          </a:ln>
        </p:spPr>
      </p:pic>
      <p:pic>
        <p:nvPicPr>
          <p:cNvPr descr="f" id="445" name="Google Shape;445;p37" title="MathEquation,#000000"/>
          <p:cNvPicPr preferRelativeResize="0"/>
          <p:nvPr/>
        </p:nvPicPr>
        <p:blipFill>
          <a:blip r:embed="rId11">
            <a:alphaModFix/>
          </a:blip>
          <a:stretch>
            <a:fillRect/>
          </a:stretch>
        </p:blipFill>
        <p:spPr>
          <a:xfrm>
            <a:off x="1546976" y="2085945"/>
            <a:ext cx="158124" cy="310105"/>
          </a:xfrm>
          <a:prstGeom prst="rect">
            <a:avLst/>
          </a:prstGeom>
          <a:noFill/>
          <a:ln>
            <a:noFill/>
          </a:ln>
        </p:spPr>
      </p:pic>
      <p:sp>
        <p:nvSpPr>
          <p:cNvPr id="446" name="Google Shape;446;p37"/>
          <p:cNvSpPr/>
          <p:nvPr/>
        </p:nvSpPr>
        <p:spPr>
          <a:xfrm>
            <a:off x="7000163" y="1158350"/>
            <a:ext cx="2018700" cy="1632300"/>
          </a:xfrm>
          <a:prstGeom prst="roundRect">
            <a:avLst>
              <a:gd fmla="val 12491" name="adj"/>
            </a:avLst>
          </a:prstGeom>
          <a:no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marR="0" rtl="0" algn="ctr">
              <a:lnSpc>
                <a:spcPct val="100000"/>
              </a:lnSpc>
              <a:spcBef>
                <a:spcPts val="0"/>
              </a:spcBef>
              <a:spcAft>
                <a:spcPts val="0"/>
              </a:spcAft>
              <a:buClr>
                <a:srgbClr val="262626"/>
              </a:buClr>
              <a:buSzPts val="2070"/>
              <a:buFont typeface="Helvetica Neue Light"/>
              <a:buNone/>
            </a:pPr>
            <a:r>
              <a:rPr lang="en" sz="2085">
                <a:solidFill>
                  <a:schemeClr val="dk1"/>
                </a:solidFill>
                <a:latin typeface="Helvetica Neue Light"/>
                <a:ea typeface="Helvetica Neue Light"/>
                <a:cs typeface="Helvetica Neue Light"/>
                <a:sym typeface="Helvetica Neue Light"/>
              </a:rPr>
              <a:t>Robust </a:t>
            </a:r>
            <a:r>
              <a:rPr lang="en" sz="2085">
                <a:solidFill>
                  <a:schemeClr val="dk1"/>
                </a:solidFill>
                <a:latin typeface="Helvetica Neue Light"/>
                <a:ea typeface="Helvetica Neue Light"/>
                <a:cs typeface="Helvetica Neue Light"/>
                <a:sym typeface="Helvetica Neue Light"/>
              </a:rPr>
              <a:t>MPC</a:t>
            </a:r>
            <a:endParaRPr sz="500"/>
          </a:p>
        </p:txBody>
      </p:sp>
      <p:sp>
        <p:nvSpPr>
          <p:cNvPr id="447" name="Google Shape;447;p37"/>
          <p:cNvSpPr/>
          <p:nvPr/>
        </p:nvSpPr>
        <p:spPr>
          <a:xfrm>
            <a:off x="4936363" y="1158350"/>
            <a:ext cx="1953300" cy="1632300"/>
          </a:xfrm>
          <a:prstGeom prst="roundRect">
            <a:avLst>
              <a:gd fmla="val 1058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085">
                <a:solidFill>
                  <a:schemeClr val="dk1"/>
                </a:solidFill>
                <a:latin typeface="Helvetica Neue Light"/>
                <a:ea typeface="Helvetica Neue Light"/>
                <a:cs typeface="Helvetica Neue Light"/>
                <a:sym typeface="Helvetica Neue Light"/>
              </a:rPr>
              <a:t>Robust </a:t>
            </a:r>
            <a:endParaRPr sz="2085">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lang="en" sz="2085">
                <a:solidFill>
                  <a:schemeClr val="dk1"/>
                </a:solidFill>
                <a:latin typeface="Helvetica Neue Light"/>
                <a:ea typeface="Helvetica Neue Light"/>
                <a:cs typeface="Helvetica Neue Light"/>
                <a:sym typeface="Helvetica Neue Light"/>
              </a:rPr>
              <a:t>Optimal</a:t>
            </a:r>
            <a:endParaRPr sz="2085">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lang="en" sz="2085">
                <a:solidFill>
                  <a:schemeClr val="dk1"/>
                </a:solidFill>
                <a:latin typeface="Helvetica Neue Light"/>
                <a:ea typeface="Helvetica Neue Light"/>
                <a:cs typeface="Helvetica Neue Light"/>
                <a:sym typeface="Helvetica Neue Light"/>
              </a:rPr>
              <a:t>Control</a:t>
            </a:r>
            <a:endParaRPr sz="2085">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lang="en" sz="2085">
                <a:solidFill>
                  <a:schemeClr val="dk1"/>
                </a:solidFill>
                <a:latin typeface="Helvetica Neue Light"/>
                <a:ea typeface="Helvetica Neue Light"/>
                <a:cs typeface="Helvetica Neue Light"/>
                <a:sym typeface="Helvetica Neue Light"/>
              </a:rPr>
              <a:t>(SCP)</a:t>
            </a:r>
            <a:endParaRPr sz="2085">
              <a:solidFill>
                <a:schemeClr val="dk1"/>
              </a:solidFill>
              <a:latin typeface="Helvetica Neue Light"/>
              <a:ea typeface="Helvetica Neue Light"/>
              <a:cs typeface="Helvetica Neue Light"/>
              <a:sym typeface="Helvetica Neue Light"/>
            </a:endParaRPr>
          </a:p>
        </p:txBody>
      </p:sp>
      <p:pic>
        <p:nvPicPr>
          <p:cNvPr id="448" name="Google Shape;448;p37"/>
          <p:cNvPicPr preferRelativeResize="0"/>
          <p:nvPr/>
        </p:nvPicPr>
        <p:blipFill rotWithShape="1">
          <a:blip r:embed="rId12">
            <a:alphaModFix/>
          </a:blip>
          <a:srcRect b="11594" l="11886" r="9080" t="6525"/>
          <a:stretch/>
        </p:blipFill>
        <p:spPr>
          <a:xfrm>
            <a:off x="6056363" y="1205825"/>
            <a:ext cx="713112" cy="1537375"/>
          </a:xfrm>
          <a:prstGeom prst="rect">
            <a:avLst/>
          </a:prstGeom>
          <a:noFill/>
          <a:ln>
            <a:noFill/>
          </a:ln>
        </p:spPr>
      </p:pic>
      <p:pic>
        <p:nvPicPr>
          <p:cNvPr id="449" name="Google Shape;449;p37"/>
          <p:cNvPicPr preferRelativeResize="0"/>
          <p:nvPr/>
        </p:nvPicPr>
        <p:blipFill rotWithShape="1">
          <a:blip r:embed="rId13">
            <a:alphaModFix/>
          </a:blip>
          <a:srcRect b="0" l="15230" r="17524" t="13919"/>
          <a:stretch/>
        </p:blipFill>
        <p:spPr>
          <a:xfrm>
            <a:off x="7169488" y="1632975"/>
            <a:ext cx="1664262" cy="1124099"/>
          </a:xfrm>
          <a:prstGeom prst="rect">
            <a:avLst/>
          </a:prstGeom>
          <a:noFill/>
          <a:ln>
            <a:noFill/>
          </a:ln>
        </p:spPr>
      </p:pic>
      <p:pic>
        <p:nvPicPr>
          <p:cNvPr descr="\mathcal{X}_{\textrm{goal}}\ \ " id="450" name="Google Shape;450;p37" title="MathEquation,#4704a3"/>
          <p:cNvPicPr preferRelativeResize="0"/>
          <p:nvPr/>
        </p:nvPicPr>
        <p:blipFill>
          <a:blip r:embed="rId14">
            <a:alphaModFix/>
          </a:blip>
          <a:stretch>
            <a:fillRect/>
          </a:stretch>
        </p:blipFill>
        <p:spPr>
          <a:xfrm>
            <a:off x="8313031" y="2072307"/>
            <a:ext cx="230100" cy="153574"/>
          </a:xfrm>
          <a:prstGeom prst="rect">
            <a:avLst/>
          </a:prstGeom>
          <a:noFill/>
          <a:ln>
            <a:noFill/>
          </a:ln>
        </p:spPr>
      </p:pic>
      <p:sp>
        <p:nvSpPr>
          <p:cNvPr id="451" name="Google Shape;451;p37"/>
          <p:cNvSpPr/>
          <p:nvPr/>
        </p:nvSpPr>
        <p:spPr>
          <a:xfrm>
            <a:off x="8202563" y="1835542"/>
            <a:ext cx="586558" cy="236792"/>
          </a:xfrm>
          <a:custGeom>
            <a:rect b="b" l="l" r="r" t="t"/>
            <a:pathLst>
              <a:path extrusionOk="0" h="30544" w="71141">
                <a:moveTo>
                  <a:pt x="0" y="11212"/>
                </a:moveTo>
                <a:lnTo>
                  <a:pt x="40984" y="0"/>
                </a:lnTo>
                <a:lnTo>
                  <a:pt x="71141" y="15852"/>
                </a:lnTo>
                <a:lnTo>
                  <a:pt x="27065" y="30544"/>
                </a:lnTo>
                <a:close/>
              </a:path>
            </a:pathLst>
          </a:custGeom>
          <a:solidFill>
            <a:srgbClr val="5611FF">
              <a:alpha val="43020"/>
            </a:srgbClr>
          </a:solidFill>
          <a:ln>
            <a:noFill/>
          </a:ln>
        </p:spPr>
      </p:sp>
      <p:sp>
        <p:nvSpPr>
          <p:cNvPr id="452" name="Google Shape;452;p37"/>
          <p:cNvSpPr/>
          <p:nvPr/>
        </p:nvSpPr>
        <p:spPr>
          <a:xfrm>
            <a:off x="7513811" y="2034271"/>
            <a:ext cx="991412" cy="312751"/>
          </a:xfrm>
          <a:custGeom>
            <a:rect b="b" l="l" r="r" t="t"/>
            <a:pathLst>
              <a:path extrusionOk="0" h="40342" w="120244">
                <a:moveTo>
                  <a:pt x="0" y="30931"/>
                </a:moveTo>
                <a:cubicBezTo>
                  <a:pt x="3995" y="32220"/>
                  <a:pt x="15530" y="37182"/>
                  <a:pt x="23971" y="38664"/>
                </a:cubicBezTo>
                <a:cubicBezTo>
                  <a:pt x="32413" y="40146"/>
                  <a:pt x="41370" y="40855"/>
                  <a:pt x="50649" y="39824"/>
                </a:cubicBezTo>
                <a:cubicBezTo>
                  <a:pt x="59928" y="38793"/>
                  <a:pt x="70432" y="35765"/>
                  <a:pt x="79647" y="32478"/>
                </a:cubicBezTo>
                <a:cubicBezTo>
                  <a:pt x="88862" y="29192"/>
                  <a:pt x="99172" y="25518"/>
                  <a:pt x="105938" y="20105"/>
                </a:cubicBezTo>
                <a:cubicBezTo>
                  <a:pt x="112704" y="14692"/>
                  <a:pt x="117860" y="3351"/>
                  <a:pt x="120244" y="0"/>
                </a:cubicBezTo>
              </a:path>
            </a:pathLst>
          </a:custGeom>
          <a:noFill/>
          <a:ln cap="flat" cmpd="sng" w="19050">
            <a:solidFill>
              <a:srgbClr val="00C500"/>
            </a:solidFill>
            <a:prstDash val="solid"/>
            <a:round/>
            <a:headEnd len="med" w="med" type="none"/>
            <a:tailEnd len="med" w="med" type="triangle"/>
          </a:ln>
        </p:spPr>
      </p:sp>
      <p:sp>
        <p:nvSpPr>
          <p:cNvPr id="453" name="Google Shape;453;p37"/>
          <p:cNvSpPr/>
          <p:nvPr/>
        </p:nvSpPr>
        <p:spPr>
          <a:xfrm>
            <a:off x="4937760" y="2892552"/>
            <a:ext cx="1953300" cy="1715700"/>
          </a:xfrm>
          <a:prstGeom prst="roundRect">
            <a:avLst>
              <a:gd fmla="val 10589" name="adj"/>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None/>
            </a:pPr>
            <a:r>
              <a:rPr lang="en" sz="2085">
                <a:solidFill>
                  <a:schemeClr val="dk1"/>
                </a:solidFill>
                <a:latin typeface="Helvetica Neue Light"/>
                <a:ea typeface="Helvetica Neue Light"/>
                <a:cs typeface="Helvetica Neue Light"/>
                <a:sym typeface="Helvetica Neue Light"/>
              </a:rPr>
              <a:t>Robust RRT</a:t>
            </a:r>
            <a:endParaRPr sz="2085">
              <a:solidFill>
                <a:schemeClr val="dk1"/>
              </a:solidFill>
              <a:latin typeface="Helvetica Neue Light"/>
              <a:ea typeface="Helvetica Neue Light"/>
              <a:cs typeface="Helvetica Neue Light"/>
              <a:sym typeface="Helvetica Neue Light"/>
            </a:endParaRPr>
          </a:p>
        </p:txBody>
      </p:sp>
      <p:pic>
        <p:nvPicPr>
          <p:cNvPr id="454" name="Google Shape;454;p37"/>
          <p:cNvPicPr preferRelativeResize="0"/>
          <p:nvPr/>
        </p:nvPicPr>
        <p:blipFill rotWithShape="1">
          <a:blip r:embed="rId15">
            <a:alphaModFix/>
          </a:blip>
          <a:srcRect b="7423" l="55574" r="2734" t="21945"/>
          <a:stretch/>
        </p:blipFill>
        <p:spPr>
          <a:xfrm>
            <a:off x="5200150" y="3416127"/>
            <a:ext cx="1389580" cy="1124100"/>
          </a:xfrm>
          <a:prstGeom prst="rect">
            <a:avLst/>
          </a:prstGeom>
          <a:noFill/>
          <a:ln>
            <a:noFill/>
          </a:ln>
        </p:spPr>
      </p:pic>
      <p:pic>
        <p:nvPicPr>
          <p:cNvPr id="455" name="Google Shape;455;p37"/>
          <p:cNvPicPr preferRelativeResize="0"/>
          <p:nvPr/>
        </p:nvPicPr>
        <p:blipFill>
          <a:blip r:embed="rId16">
            <a:alphaModFix/>
          </a:blip>
          <a:stretch>
            <a:fillRect/>
          </a:stretch>
        </p:blipFill>
        <p:spPr>
          <a:xfrm>
            <a:off x="7415023" y="3303861"/>
            <a:ext cx="1131875" cy="1236375"/>
          </a:xfrm>
          <a:prstGeom prst="rect">
            <a:avLst/>
          </a:prstGeom>
          <a:noFill/>
          <a:ln>
            <a:noFill/>
          </a:ln>
        </p:spPr>
      </p:pic>
      <p:cxnSp>
        <p:nvCxnSpPr>
          <p:cNvPr id="456" name="Google Shape;456;p37"/>
          <p:cNvCxnSpPr/>
          <p:nvPr/>
        </p:nvCxnSpPr>
        <p:spPr>
          <a:xfrm>
            <a:off x="4059388" y="2855338"/>
            <a:ext cx="647700" cy="0"/>
          </a:xfrm>
          <a:prstGeom prst="straightConnector1">
            <a:avLst/>
          </a:prstGeom>
          <a:noFill/>
          <a:ln cap="flat" cmpd="sng" w="28575">
            <a:solidFill>
              <a:schemeClr val="dk1"/>
            </a:solidFill>
            <a:prstDash val="solid"/>
            <a:round/>
            <a:headEnd len="med" w="med" type="none"/>
            <a:tailEnd len="med" w="med" type="triangle"/>
          </a:ln>
        </p:spPr>
      </p:cxnSp>
      <p:sp>
        <p:nvSpPr>
          <p:cNvPr id="457" name="Google Shape;457;p37"/>
          <p:cNvSpPr txBox="1"/>
          <p:nvPr/>
        </p:nvSpPr>
        <p:spPr>
          <a:xfrm>
            <a:off x="68650" y="4632850"/>
            <a:ext cx="39909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chemeClr val="dk1"/>
                </a:solidFill>
                <a:latin typeface="Helvetica Neue Light"/>
                <a:ea typeface="Helvetica Neue Light"/>
                <a:cs typeface="Helvetica Neue Light"/>
                <a:sym typeface="Helvetica Neue Light"/>
              </a:rPr>
              <a:t>Lew, Janson, Bonalli, Pavone, </a:t>
            </a:r>
            <a:r>
              <a:rPr i="1" lang="en" sz="1000">
                <a:solidFill>
                  <a:schemeClr val="dk1"/>
                </a:solidFill>
                <a:latin typeface="Helvetica Neue Light"/>
                <a:ea typeface="Helvetica Neue Light"/>
                <a:cs typeface="Helvetica Neue Light"/>
                <a:sym typeface="Helvetica Neue Light"/>
              </a:rPr>
              <a:t>A Simple and Efficient Sampling-based Algorithm for General Reachability Analysis</a:t>
            </a:r>
            <a:r>
              <a:rPr lang="en" sz="1000">
                <a:solidFill>
                  <a:schemeClr val="dk1"/>
                </a:solidFill>
                <a:latin typeface="Helvetica Neue Light"/>
                <a:ea typeface="Helvetica Neue Light"/>
                <a:cs typeface="Helvetica Neue Light"/>
                <a:sym typeface="Helvetica Neue Light"/>
              </a:rPr>
              <a:t>, L4DC, 2022</a:t>
            </a:r>
            <a:endParaRPr sz="1200">
              <a:solidFill>
                <a:schemeClr val="dk1"/>
              </a:solidFill>
            </a:endParaRPr>
          </a:p>
        </p:txBody>
      </p:sp>
      <p:sp>
        <p:nvSpPr>
          <p:cNvPr id="458" name="Google Shape;458;p37"/>
          <p:cNvSpPr txBox="1"/>
          <p:nvPr/>
        </p:nvSpPr>
        <p:spPr>
          <a:xfrm>
            <a:off x="6303175" y="4201750"/>
            <a:ext cx="5865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dk1"/>
                </a:solidFill>
                <a:latin typeface="Helvetica Neue Light"/>
                <a:ea typeface="Helvetica Neue Light"/>
                <a:cs typeface="Helvetica Neue Light"/>
                <a:sym typeface="Helvetica Neue Light"/>
              </a:rPr>
              <a:t>Wu et al, 2022</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8"/>
          <p:cNvSpPr txBox="1"/>
          <p:nvPr/>
        </p:nvSpPr>
        <p:spPr>
          <a:xfrm>
            <a:off x="1425200" y="2186750"/>
            <a:ext cx="4959900" cy="4467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600">
                <a:solidFill>
                  <a:schemeClr val="dk1"/>
                </a:solidFill>
                <a:latin typeface="Helvetica Neue Light"/>
                <a:ea typeface="Helvetica Neue Light"/>
                <a:cs typeface="Helvetica Neue Light"/>
                <a:sym typeface="Helvetica Neue Light"/>
              </a:rPr>
              <a:t>w</a:t>
            </a:r>
            <a:r>
              <a:rPr lang="en" sz="1600">
                <a:solidFill>
                  <a:schemeClr val="dk1"/>
                </a:solidFill>
                <a:latin typeface="Helvetica Neue Light"/>
                <a:ea typeface="Helvetica Neue Light"/>
                <a:cs typeface="Helvetica Neue Light"/>
                <a:sym typeface="Helvetica Neue Light"/>
              </a:rPr>
              <a:t>ith</a:t>
            </a:r>
            <a:r>
              <a:rPr lang="en" sz="1600">
                <a:solidFill>
                  <a:schemeClr val="dk1"/>
                </a:solidFill>
                <a:latin typeface="Helvetica Neue Light"/>
                <a:ea typeface="Helvetica Neue Light"/>
                <a:cs typeface="Helvetica Neue Light"/>
                <a:sym typeface="Helvetica Neue Light"/>
              </a:rPr>
              <a:t>		</a:t>
            </a:r>
            <a:r>
              <a:rPr lang="en" sz="1600">
                <a:solidFill>
                  <a:schemeClr val="dk1"/>
                </a:solidFill>
                <a:latin typeface="Helvetica Neue Light"/>
                <a:ea typeface="Helvetica Neue Light"/>
                <a:cs typeface="Helvetica Neue Light"/>
                <a:sym typeface="Helvetica Neue Light"/>
              </a:rPr>
              <a:t>						  compact</a:t>
            </a:r>
            <a:endParaRPr sz="1600">
              <a:solidFill>
                <a:schemeClr val="dk1"/>
              </a:solidFill>
              <a:latin typeface="Helvetica Neue Light"/>
              <a:ea typeface="Helvetica Neue Light"/>
              <a:cs typeface="Helvetica Neue Light"/>
              <a:sym typeface="Helvetica Neue Light"/>
            </a:endParaRPr>
          </a:p>
        </p:txBody>
      </p:sp>
      <p:sp>
        <p:nvSpPr>
          <p:cNvPr id="465" name="Google Shape;465;p38"/>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Forward</a:t>
            </a:r>
            <a:r>
              <a:rPr lang="en" sz="3000">
                <a:latin typeface="Helvetica Neue Light"/>
                <a:ea typeface="Helvetica Neue Light"/>
                <a:cs typeface="Helvetica Neue Light"/>
                <a:sym typeface="Helvetica Neue Light"/>
              </a:rPr>
              <a:t> reachability analysis</a:t>
            </a:r>
            <a:endParaRPr sz="3000"/>
          </a:p>
        </p:txBody>
      </p:sp>
      <p:sp>
        <p:nvSpPr>
          <p:cNvPr id="466" name="Google Shape;466;p3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 x_{k+1} = f(x_k, \, u_k,\,  \theta, \, w_k)" id="467" name="Google Shape;467;p38" title="MathEquation,#000000"/>
          <p:cNvPicPr preferRelativeResize="0"/>
          <p:nvPr/>
        </p:nvPicPr>
        <p:blipFill>
          <a:blip r:embed="rId3">
            <a:alphaModFix/>
          </a:blip>
          <a:stretch>
            <a:fillRect/>
          </a:stretch>
        </p:blipFill>
        <p:spPr>
          <a:xfrm>
            <a:off x="1936207" y="1478875"/>
            <a:ext cx="3762200" cy="446775"/>
          </a:xfrm>
          <a:prstGeom prst="rect">
            <a:avLst/>
          </a:prstGeom>
          <a:noFill/>
          <a:ln>
            <a:noFill/>
          </a:ln>
        </p:spPr>
      </p:pic>
      <p:sp>
        <p:nvSpPr>
          <p:cNvPr id="468" name="Google Shape;468;p38"/>
          <p:cNvSpPr txBox="1"/>
          <p:nvPr/>
        </p:nvSpPr>
        <p:spPr>
          <a:xfrm>
            <a:off x="7219100" y="1291613"/>
            <a:ext cx="1626900" cy="1334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800">
                <a:solidFill>
                  <a:srgbClr val="000000"/>
                </a:solidFill>
                <a:latin typeface="Helvetica Neue Light"/>
                <a:ea typeface="Helvetica Neue Light"/>
                <a:cs typeface="Helvetica Neue Light"/>
                <a:sym typeface="Helvetica Neue Light"/>
              </a:rPr>
              <a:t>State</a:t>
            </a:r>
            <a:endParaRPr sz="1800">
              <a:solidFill>
                <a:srgbClr val="000000"/>
              </a:solidFill>
              <a:latin typeface="Helvetica Neue Light"/>
              <a:ea typeface="Helvetica Neue Light"/>
              <a:cs typeface="Helvetica Neue Light"/>
              <a:sym typeface="Helvetica Neue Light"/>
            </a:endParaRPr>
          </a:p>
          <a:p>
            <a:pPr indent="0" lvl="0" marL="0" rtl="0" algn="l">
              <a:lnSpc>
                <a:spcPct val="125000"/>
              </a:lnSpc>
              <a:spcBef>
                <a:spcPts val="0"/>
              </a:spcBef>
              <a:spcAft>
                <a:spcPts val="0"/>
              </a:spcAft>
              <a:buNone/>
            </a:pPr>
            <a:r>
              <a:rPr lang="en" sz="1800">
                <a:solidFill>
                  <a:srgbClr val="000000"/>
                </a:solidFill>
                <a:latin typeface="Helvetica Neue Light"/>
                <a:ea typeface="Helvetica Neue Light"/>
                <a:cs typeface="Helvetica Neue Light"/>
                <a:sym typeface="Helvetica Neue Light"/>
              </a:rPr>
              <a:t>Control</a:t>
            </a:r>
            <a:endParaRPr sz="1800">
              <a:solidFill>
                <a:srgbClr val="000000"/>
              </a:solidFill>
              <a:latin typeface="Helvetica Neue Light"/>
              <a:ea typeface="Helvetica Neue Light"/>
              <a:cs typeface="Helvetica Neue Light"/>
              <a:sym typeface="Helvetica Neue Light"/>
            </a:endParaRPr>
          </a:p>
          <a:p>
            <a:pPr indent="0" lvl="0" marL="0" rtl="0" algn="l">
              <a:lnSpc>
                <a:spcPct val="125000"/>
              </a:lnSpc>
              <a:spcBef>
                <a:spcPts val="0"/>
              </a:spcBef>
              <a:spcAft>
                <a:spcPts val="0"/>
              </a:spcAft>
              <a:buNone/>
            </a:pPr>
            <a:r>
              <a:rPr lang="en" sz="1800">
                <a:solidFill>
                  <a:srgbClr val="000000"/>
                </a:solidFill>
                <a:latin typeface="Helvetica Neue Light"/>
                <a:ea typeface="Helvetica Neue Light"/>
                <a:cs typeface="Helvetica Neue Light"/>
                <a:sym typeface="Helvetica Neue Light"/>
              </a:rPr>
              <a:t>Parameters</a:t>
            </a:r>
            <a:endParaRPr sz="1800">
              <a:solidFill>
                <a:srgbClr val="000000"/>
              </a:solidFill>
              <a:latin typeface="Helvetica Neue Light"/>
              <a:ea typeface="Helvetica Neue Light"/>
              <a:cs typeface="Helvetica Neue Light"/>
              <a:sym typeface="Helvetica Neue Light"/>
            </a:endParaRPr>
          </a:p>
          <a:p>
            <a:pPr indent="0" lvl="0" marL="0" rtl="0" algn="l">
              <a:lnSpc>
                <a:spcPct val="125000"/>
              </a:lnSpc>
              <a:spcBef>
                <a:spcPts val="0"/>
              </a:spcBef>
              <a:spcAft>
                <a:spcPts val="0"/>
              </a:spcAft>
              <a:buNone/>
            </a:pPr>
            <a:r>
              <a:rPr lang="en" sz="1800">
                <a:solidFill>
                  <a:srgbClr val="000000"/>
                </a:solidFill>
                <a:latin typeface="Helvetica Neue Light"/>
                <a:ea typeface="Helvetica Neue Light"/>
                <a:cs typeface="Helvetica Neue Light"/>
                <a:sym typeface="Helvetica Neue Light"/>
              </a:rPr>
              <a:t>Disturbances</a:t>
            </a:r>
            <a:endParaRPr sz="1800">
              <a:solidFill>
                <a:srgbClr val="000000"/>
              </a:solidFill>
              <a:latin typeface="Helvetica Neue Light"/>
              <a:ea typeface="Helvetica Neue Light"/>
              <a:cs typeface="Helvetica Neue Light"/>
              <a:sym typeface="Helvetica Neue Light"/>
            </a:endParaRPr>
          </a:p>
        </p:txBody>
      </p:sp>
      <p:pic>
        <p:nvPicPr>
          <p:cNvPr descr="x\\u\\\theta\\w" id="469" name="Google Shape;469;p38" title="MathEquation,#000000"/>
          <p:cNvPicPr preferRelativeResize="0"/>
          <p:nvPr/>
        </p:nvPicPr>
        <p:blipFill>
          <a:blip r:embed="rId4">
            <a:alphaModFix/>
          </a:blip>
          <a:stretch>
            <a:fillRect/>
          </a:stretch>
        </p:blipFill>
        <p:spPr>
          <a:xfrm>
            <a:off x="6853550" y="1444563"/>
            <a:ext cx="201782" cy="1181445"/>
          </a:xfrm>
          <a:prstGeom prst="rect">
            <a:avLst/>
          </a:prstGeom>
          <a:noFill/>
          <a:ln>
            <a:noFill/>
          </a:ln>
        </p:spPr>
      </p:pic>
      <p:pic>
        <p:nvPicPr>
          <p:cNvPr descr="(x_0,u,\theta,w)\in\mathcal{X}_0{\times}\mathcal{U}{\times}\Theta{\times}\mathcal{W}" id="470" name="Google Shape;470;p38" title="MathEquation,#000000"/>
          <p:cNvPicPr preferRelativeResize="0"/>
          <p:nvPr/>
        </p:nvPicPr>
        <p:blipFill>
          <a:blip r:embed="rId5">
            <a:alphaModFix/>
          </a:blip>
          <a:stretch>
            <a:fillRect/>
          </a:stretch>
        </p:blipFill>
        <p:spPr>
          <a:xfrm>
            <a:off x="2097024" y="2255520"/>
            <a:ext cx="3075126" cy="307525"/>
          </a:xfrm>
          <a:prstGeom prst="rect">
            <a:avLst/>
          </a:prstGeom>
          <a:noFill/>
          <a:ln>
            <a:noFill/>
          </a:ln>
        </p:spPr>
      </p:pic>
      <p:sp>
        <p:nvSpPr>
          <p:cNvPr id="471" name="Google Shape;471;p38"/>
          <p:cNvSpPr/>
          <p:nvPr/>
        </p:nvSpPr>
        <p:spPr>
          <a:xfrm rot="-590073">
            <a:off x="1549804" y="3437160"/>
            <a:ext cx="683240" cy="308993"/>
          </a:xfrm>
          <a:prstGeom prst="snip2DiagRect">
            <a:avLst>
              <a:gd fmla="val 38039" name="adj1"/>
              <a:gd fmla="val 1608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rot="718915">
            <a:off x="2183906" y="4027298"/>
            <a:ext cx="617043" cy="501904"/>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bb{W}" id="473" name="Google Shape;473;p38" title="MathEquation,#000000"/>
          <p:cNvPicPr preferRelativeResize="0"/>
          <p:nvPr/>
        </p:nvPicPr>
        <p:blipFill>
          <a:blip r:embed="rId6">
            <a:alphaModFix/>
          </a:blip>
          <a:stretch>
            <a:fillRect/>
          </a:stretch>
        </p:blipFill>
        <p:spPr>
          <a:xfrm>
            <a:off x="2361477" y="4131731"/>
            <a:ext cx="261900" cy="236343"/>
          </a:xfrm>
          <a:prstGeom prst="rect">
            <a:avLst/>
          </a:prstGeom>
          <a:noFill/>
          <a:ln>
            <a:noFill/>
          </a:ln>
        </p:spPr>
      </p:pic>
      <p:pic>
        <p:nvPicPr>
          <p:cNvPr id="474" name="Google Shape;474;p38"/>
          <p:cNvPicPr preferRelativeResize="0"/>
          <p:nvPr/>
        </p:nvPicPr>
        <p:blipFill>
          <a:blip r:embed="rId7">
            <a:alphaModFix/>
          </a:blip>
          <a:stretch>
            <a:fillRect/>
          </a:stretch>
        </p:blipFill>
        <p:spPr>
          <a:xfrm>
            <a:off x="1048037" y="3147088"/>
            <a:ext cx="471912" cy="368400"/>
          </a:xfrm>
          <a:prstGeom prst="rect">
            <a:avLst/>
          </a:prstGeom>
          <a:noFill/>
          <a:ln>
            <a:noFill/>
          </a:ln>
        </p:spPr>
      </p:pic>
      <p:pic>
        <p:nvPicPr>
          <p:cNvPr descr="\mathcal{X}_0" id="475" name="Google Shape;475;p38" title="MathEquation,#000000"/>
          <p:cNvPicPr preferRelativeResize="0"/>
          <p:nvPr/>
        </p:nvPicPr>
        <p:blipFill>
          <a:blip r:embed="rId8">
            <a:alphaModFix/>
          </a:blip>
          <a:stretch>
            <a:fillRect/>
          </a:stretch>
        </p:blipFill>
        <p:spPr>
          <a:xfrm>
            <a:off x="1747375" y="3467470"/>
            <a:ext cx="288090" cy="248354"/>
          </a:xfrm>
          <a:prstGeom prst="rect">
            <a:avLst/>
          </a:prstGeom>
          <a:noFill/>
          <a:ln>
            <a:noFill/>
          </a:ln>
        </p:spPr>
      </p:pic>
      <p:sp>
        <p:nvSpPr>
          <p:cNvPr id="476" name="Google Shape;476;p38"/>
          <p:cNvSpPr/>
          <p:nvPr/>
        </p:nvSpPr>
        <p:spPr>
          <a:xfrm>
            <a:off x="6560812" y="3205353"/>
            <a:ext cx="849001" cy="756459"/>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mathcal{X}_N" id="477" name="Google Shape;477;p38" title="MathEquation,#000000"/>
          <p:cNvPicPr preferRelativeResize="0"/>
          <p:nvPr/>
        </p:nvPicPr>
        <p:blipFill>
          <a:blip r:embed="rId9">
            <a:alphaModFix/>
          </a:blip>
          <a:stretch>
            <a:fillRect/>
          </a:stretch>
        </p:blipFill>
        <p:spPr>
          <a:xfrm>
            <a:off x="6806038" y="3538139"/>
            <a:ext cx="448236" cy="304800"/>
          </a:xfrm>
          <a:prstGeom prst="rect">
            <a:avLst/>
          </a:prstGeom>
          <a:noFill/>
          <a:ln>
            <a:noFill/>
          </a:ln>
        </p:spPr>
      </p:pic>
      <p:sp>
        <p:nvSpPr>
          <p:cNvPr id="478" name="Google Shape;478;p38"/>
          <p:cNvSpPr/>
          <p:nvPr/>
        </p:nvSpPr>
        <p:spPr>
          <a:xfrm rot="-1177575">
            <a:off x="1421565" y="4059718"/>
            <a:ext cx="670769" cy="437068"/>
          </a:xfrm>
          <a:prstGeom prst="wedgeEllipseCallout">
            <a:avLst>
              <a:gd fmla="val 20568" name="adj1"/>
              <a:gd fmla="val -1324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eta" id="479" name="Google Shape;479;p38" title="MathEquation,#000000"/>
          <p:cNvPicPr preferRelativeResize="0"/>
          <p:nvPr/>
        </p:nvPicPr>
        <p:blipFill>
          <a:blip r:embed="rId10">
            <a:alphaModFix/>
          </a:blip>
          <a:stretch>
            <a:fillRect/>
          </a:stretch>
        </p:blipFill>
        <p:spPr>
          <a:xfrm>
            <a:off x="1620575" y="4145143"/>
            <a:ext cx="211100" cy="244614"/>
          </a:xfrm>
          <a:prstGeom prst="rect">
            <a:avLst/>
          </a:prstGeom>
          <a:noFill/>
          <a:ln>
            <a:noFill/>
          </a:ln>
        </p:spPr>
      </p:pic>
      <p:sp>
        <p:nvSpPr>
          <p:cNvPr id="480" name="Google Shape;480;p38"/>
          <p:cNvSpPr/>
          <p:nvPr/>
        </p:nvSpPr>
        <p:spPr>
          <a:xfrm>
            <a:off x="932282" y="4064875"/>
            <a:ext cx="366000" cy="424500"/>
          </a:xfrm>
          <a:prstGeom prst="roundRect">
            <a:avLst>
              <a:gd fmla="val 1410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U}" id="481" name="Google Shape;481;p38" title="MathEquation,#000000"/>
          <p:cNvPicPr preferRelativeResize="0"/>
          <p:nvPr/>
        </p:nvPicPr>
        <p:blipFill>
          <a:blip r:embed="rId11">
            <a:alphaModFix/>
          </a:blip>
          <a:stretch>
            <a:fillRect/>
          </a:stretch>
        </p:blipFill>
        <p:spPr>
          <a:xfrm>
            <a:off x="1021205" y="4141032"/>
            <a:ext cx="188148" cy="241300"/>
          </a:xfrm>
          <a:prstGeom prst="rect">
            <a:avLst/>
          </a:prstGeom>
          <a:noFill/>
          <a:ln>
            <a:noFill/>
          </a:ln>
        </p:spPr>
      </p:pic>
      <p:sp>
        <p:nvSpPr>
          <p:cNvPr id="482" name="Google Shape;482;p38"/>
          <p:cNvSpPr/>
          <p:nvPr/>
        </p:nvSpPr>
        <p:spPr>
          <a:xfrm>
            <a:off x="3146022" y="3256000"/>
            <a:ext cx="653450" cy="631075"/>
          </a:xfrm>
          <a:custGeom>
            <a:rect b="b" l="l" r="r" t="t"/>
            <a:pathLst>
              <a:path extrusionOk="0" h="25243" w="26138">
                <a:moveTo>
                  <a:pt x="7617" y="385"/>
                </a:moveTo>
                <a:cubicBezTo>
                  <a:pt x="1917" y="2013"/>
                  <a:pt x="-1971" y="11840"/>
                  <a:pt x="1079" y="16923"/>
                </a:cubicBezTo>
                <a:cubicBezTo>
                  <a:pt x="4834" y="23180"/>
                  <a:pt x="15589" y="27599"/>
                  <a:pt x="21848" y="23846"/>
                </a:cubicBezTo>
                <a:cubicBezTo>
                  <a:pt x="25014" y="21948"/>
                  <a:pt x="26990" y="16917"/>
                  <a:pt x="25694" y="13461"/>
                </a:cubicBezTo>
                <a:cubicBezTo>
                  <a:pt x="23056" y="6427"/>
                  <a:pt x="15130" y="0"/>
                  <a:pt x="7617" y="0"/>
                </a:cubicBezTo>
              </a:path>
            </a:pathLst>
          </a:custGeom>
          <a:noFill/>
          <a:ln cap="flat" cmpd="sng" w="9525">
            <a:solidFill>
              <a:srgbClr val="000000"/>
            </a:solidFill>
            <a:prstDash val="solid"/>
            <a:round/>
            <a:headEnd len="med" w="med" type="none"/>
            <a:tailEnd len="med" w="med" type="none"/>
          </a:ln>
        </p:spPr>
      </p:sp>
      <p:sp>
        <p:nvSpPr>
          <p:cNvPr id="483" name="Google Shape;483;p38"/>
          <p:cNvSpPr/>
          <p:nvPr/>
        </p:nvSpPr>
        <p:spPr>
          <a:xfrm>
            <a:off x="4361252" y="3165425"/>
            <a:ext cx="653460" cy="756444"/>
          </a:xfrm>
          <a:custGeom>
            <a:rect b="b" l="l" r="r" t="t"/>
            <a:pathLst>
              <a:path extrusionOk="0" h="29468" w="20993">
                <a:moveTo>
                  <a:pt x="3267" y="2469"/>
                </a:moveTo>
                <a:cubicBezTo>
                  <a:pt x="7539" y="8172"/>
                  <a:pt x="-1205" y="16635"/>
                  <a:pt x="190" y="23623"/>
                </a:cubicBezTo>
                <a:cubicBezTo>
                  <a:pt x="1246" y="28911"/>
                  <a:pt x="10567" y="30625"/>
                  <a:pt x="15574" y="28623"/>
                </a:cubicBezTo>
                <a:cubicBezTo>
                  <a:pt x="20627" y="26602"/>
                  <a:pt x="22237" y="17723"/>
                  <a:pt x="19805" y="12854"/>
                </a:cubicBezTo>
                <a:cubicBezTo>
                  <a:pt x="17131" y="7502"/>
                  <a:pt x="12612" y="2519"/>
                  <a:pt x="7113" y="162"/>
                </a:cubicBezTo>
                <a:cubicBezTo>
                  <a:pt x="5604" y="-485"/>
                  <a:pt x="2533" y="1771"/>
                  <a:pt x="3267" y="3239"/>
                </a:cubicBezTo>
              </a:path>
            </a:pathLst>
          </a:custGeom>
          <a:noFill/>
          <a:ln cap="flat" cmpd="sng" w="9525">
            <a:solidFill>
              <a:srgbClr val="000000"/>
            </a:solidFill>
            <a:prstDash val="solid"/>
            <a:round/>
            <a:headEnd len="med" w="med" type="none"/>
            <a:tailEnd len="med" w="med" type="none"/>
          </a:ln>
        </p:spPr>
      </p:sp>
      <p:pic>
        <p:nvPicPr>
          <p:cNvPr descr="\mathcal{X}_1" id="484" name="Google Shape;484;p38" title="MathEquation,#000000"/>
          <p:cNvPicPr preferRelativeResize="0"/>
          <p:nvPr/>
        </p:nvPicPr>
        <p:blipFill>
          <a:blip r:embed="rId12">
            <a:alphaModFix/>
          </a:blip>
          <a:stretch>
            <a:fillRect/>
          </a:stretch>
        </p:blipFill>
        <p:spPr>
          <a:xfrm>
            <a:off x="3313288" y="3439250"/>
            <a:ext cx="362858" cy="304801"/>
          </a:xfrm>
          <a:prstGeom prst="rect">
            <a:avLst/>
          </a:prstGeom>
          <a:noFill/>
          <a:ln>
            <a:noFill/>
          </a:ln>
        </p:spPr>
      </p:pic>
      <p:pic>
        <p:nvPicPr>
          <p:cNvPr descr="\mathcal{X}_2" id="485" name="Google Shape;485;p38" title="MathEquation,#000000"/>
          <p:cNvPicPr preferRelativeResize="0"/>
          <p:nvPr/>
        </p:nvPicPr>
        <p:blipFill>
          <a:blip r:embed="rId13">
            <a:alphaModFix/>
          </a:blip>
          <a:stretch>
            <a:fillRect/>
          </a:stretch>
        </p:blipFill>
        <p:spPr>
          <a:xfrm>
            <a:off x="4506550" y="3431700"/>
            <a:ext cx="362858" cy="304801"/>
          </a:xfrm>
          <a:prstGeom prst="rect">
            <a:avLst/>
          </a:prstGeom>
          <a:noFill/>
          <a:ln>
            <a:noFill/>
          </a:ln>
        </p:spPr>
      </p:pic>
      <p:sp>
        <p:nvSpPr>
          <p:cNvPr id="486" name="Google Shape;486;p38"/>
          <p:cNvSpPr txBox="1"/>
          <p:nvPr/>
        </p:nvSpPr>
        <p:spPr>
          <a:xfrm>
            <a:off x="5633400" y="3269250"/>
            <a:ext cx="366000" cy="4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EB Garamond"/>
                <a:ea typeface="EB Garamond"/>
                <a:cs typeface="EB Garamond"/>
                <a:sym typeface="EB Garamond"/>
              </a:rPr>
              <a:t>...</a:t>
            </a:r>
            <a:endParaRPr sz="1800">
              <a:latin typeface="EB Garamond"/>
              <a:ea typeface="EB Garamond"/>
              <a:cs typeface="EB Garamond"/>
              <a:sym typeface="EB Garamond"/>
            </a:endParaRPr>
          </a:p>
        </p:txBody>
      </p:sp>
      <p:sp>
        <p:nvSpPr>
          <p:cNvPr id="487" name="Google Shape;487;p38"/>
          <p:cNvSpPr txBox="1"/>
          <p:nvPr/>
        </p:nvSpPr>
        <p:spPr>
          <a:xfrm>
            <a:off x="3870100" y="4364575"/>
            <a:ext cx="3131400" cy="6369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2000">
                <a:solidFill>
                  <a:schemeClr val="dk1"/>
                </a:solidFill>
                <a:latin typeface="Helvetica Neue Light"/>
                <a:ea typeface="Helvetica Neue Light"/>
                <a:cs typeface="Helvetica Neue Light"/>
                <a:sym typeface="Helvetica Neue Light"/>
              </a:rPr>
              <a:t>How to compute 	    ?</a:t>
            </a:r>
            <a:endParaRPr sz="2000">
              <a:solidFill>
                <a:schemeClr val="dk1"/>
              </a:solidFill>
              <a:latin typeface="Helvetica Neue Light"/>
              <a:ea typeface="Helvetica Neue Light"/>
              <a:cs typeface="Helvetica Neue Light"/>
              <a:sym typeface="Helvetica Neue Light"/>
            </a:endParaRPr>
          </a:p>
        </p:txBody>
      </p:sp>
      <p:pic>
        <p:nvPicPr>
          <p:cNvPr descr="\mathcal{X}_k" id="488" name="Google Shape;488;p38" title="MathEquation,#000000"/>
          <p:cNvPicPr preferRelativeResize="0"/>
          <p:nvPr/>
        </p:nvPicPr>
        <p:blipFill>
          <a:blip r:embed="rId14">
            <a:alphaModFix/>
          </a:blip>
          <a:stretch>
            <a:fillRect/>
          </a:stretch>
        </p:blipFill>
        <p:spPr>
          <a:xfrm>
            <a:off x="5982050" y="4460763"/>
            <a:ext cx="366000" cy="303322"/>
          </a:xfrm>
          <a:prstGeom prst="rect">
            <a:avLst/>
          </a:prstGeom>
          <a:noFill/>
          <a:ln>
            <a:noFill/>
          </a:ln>
        </p:spPr>
      </p:pic>
      <p:pic>
        <p:nvPicPr>
          <p:cNvPr descr="(k=1,\dots N)" id="489" name="Google Shape;489;p38" title="MathEquation,#000000"/>
          <p:cNvPicPr preferRelativeResize="0"/>
          <p:nvPr/>
        </p:nvPicPr>
        <p:blipFill>
          <a:blip r:embed="rId15">
            <a:alphaModFix/>
          </a:blip>
          <a:stretch>
            <a:fillRect/>
          </a:stretch>
        </p:blipFill>
        <p:spPr>
          <a:xfrm>
            <a:off x="7013022" y="4490126"/>
            <a:ext cx="1171760" cy="244600"/>
          </a:xfrm>
          <a:prstGeom prst="rect">
            <a:avLst/>
          </a:prstGeom>
          <a:noFill/>
          <a:ln>
            <a:noFill/>
          </a:ln>
        </p:spPr>
      </p:pic>
      <p:cxnSp>
        <p:nvCxnSpPr>
          <p:cNvPr id="490" name="Google Shape;490;p38"/>
          <p:cNvCxnSpPr/>
          <p:nvPr/>
        </p:nvCxnSpPr>
        <p:spPr>
          <a:xfrm>
            <a:off x="2451850" y="3533400"/>
            <a:ext cx="355800" cy="0"/>
          </a:xfrm>
          <a:prstGeom prst="straightConnector1">
            <a:avLst/>
          </a:prstGeom>
          <a:noFill/>
          <a:ln cap="flat" cmpd="sng" w="9525">
            <a:solidFill>
              <a:srgbClr val="000000"/>
            </a:solidFill>
            <a:prstDash val="solid"/>
            <a:round/>
            <a:headEnd len="med" w="med" type="none"/>
            <a:tailEnd len="med" w="med" type="triangle"/>
          </a:ln>
        </p:spPr>
      </p:cxnSp>
      <p:cxnSp>
        <p:nvCxnSpPr>
          <p:cNvPr id="491" name="Google Shape;491;p38"/>
          <p:cNvCxnSpPr/>
          <p:nvPr/>
        </p:nvCxnSpPr>
        <p:spPr>
          <a:xfrm>
            <a:off x="5195050" y="3533400"/>
            <a:ext cx="247200" cy="0"/>
          </a:xfrm>
          <a:prstGeom prst="straightConnector1">
            <a:avLst/>
          </a:prstGeom>
          <a:noFill/>
          <a:ln cap="flat" cmpd="sng" w="9525">
            <a:solidFill>
              <a:srgbClr val="000000"/>
            </a:solidFill>
            <a:prstDash val="solid"/>
            <a:round/>
            <a:headEnd len="med" w="med" type="none"/>
            <a:tailEnd len="med" w="med" type="triangle"/>
          </a:ln>
        </p:spPr>
      </p:cxnSp>
      <p:cxnSp>
        <p:nvCxnSpPr>
          <p:cNvPr id="492" name="Google Shape;492;p38"/>
          <p:cNvCxnSpPr/>
          <p:nvPr/>
        </p:nvCxnSpPr>
        <p:spPr>
          <a:xfrm>
            <a:off x="6109450" y="3533400"/>
            <a:ext cx="247200" cy="0"/>
          </a:xfrm>
          <a:prstGeom prst="straightConnector1">
            <a:avLst/>
          </a:prstGeom>
          <a:noFill/>
          <a:ln cap="flat" cmpd="sng" w="9525">
            <a:solidFill>
              <a:srgbClr val="000000"/>
            </a:solidFill>
            <a:prstDash val="solid"/>
            <a:round/>
            <a:headEnd len="med" w="med" type="none"/>
            <a:tailEnd len="med" w="med" type="triangle"/>
          </a:ln>
        </p:spPr>
      </p:cxnSp>
      <p:cxnSp>
        <p:nvCxnSpPr>
          <p:cNvPr id="493" name="Google Shape;493;p38"/>
          <p:cNvCxnSpPr/>
          <p:nvPr/>
        </p:nvCxnSpPr>
        <p:spPr>
          <a:xfrm>
            <a:off x="3975850" y="3533400"/>
            <a:ext cx="2472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9"/>
          <p:cNvSpPr/>
          <p:nvPr/>
        </p:nvSpPr>
        <p:spPr>
          <a:xfrm rot="2458908">
            <a:off x="3375600" y="2251650"/>
            <a:ext cx="950567" cy="1202559"/>
          </a:xfrm>
          <a:prstGeom prst="chord">
            <a:avLst>
              <a:gd fmla="val 4259760" name="adj1"/>
              <a:gd fmla="val 1136715"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b="1" lang="en" sz="2685">
                <a:latin typeface="Helvetica Neue"/>
                <a:ea typeface="Helvetica Neue"/>
                <a:cs typeface="Helvetica Neue"/>
                <a:sym typeface="Helvetica Neue"/>
              </a:rPr>
              <a:t>Sampling-based</a:t>
            </a:r>
            <a:r>
              <a:rPr lang="en" sz="2685">
                <a:latin typeface="Helvetica Neue Light"/>
                <a:ea typeface="Helvetica Neue Light"/>
                <a:cs typeface="Helvetica Neue Light"/>
                <a:sym typeface="Helvetica Neue Light"/>
              </a:rPr>
              <a:t> forward reachability analysis</a:t>
            </a:r>
            <a:endParaRPr sz="3000">
              <a:latin typeface="Helvetica Neue Light"/>
              <a:ea typeface="Helvetica Neue Light"/>
              <a:cs typeface="Helvetica Neue Light"/>
              <a:sym typeface="Helvetica Neue Light"/>
            </a:endParaRPr>
          </a:p>
        </p:txBody>
      </p:sp>
      <p:sp>
        <p:nvSpPr>
          <p:cNvPr id="501" name="Google Shape;501;p3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39"/>
          <p:cNvSpPr/>
          <p:nvPr/>
        </p:nvSpPr>
        <p:spPr>
          <a:xfrm rot="-656992">
            <a:off x="1360918" y="2605227"/>
            <a:ext cx="777047" cy="403758"/>
          </a:xfrm>
          <a:prstGeom prst="snip2DiagRect">
            <a:avLst>
              <a:gd fmla="val 38039" name="adj1"/>
              <a:gd fmla="val 1608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39"/>
          <p:cNvPicPr preferRelativeResize="0"/>
          <p:nvPr/>
        </p:nvPicPr>
        <p:blipFill>
          <a:blip r:embed="rId3">
            <a:alphaModFix/>
          </a:blip>
          <a:stretch>
            <a:fillRect/>
          </a:stretch>
        </p:blipFill>
        <p:spPr>
          <a:xfrm>
            <a:off x="657225" y="2063750"/>
            <a:ext cx="656492" cy="571730"/>
          </a:xfrm>
          <a:prstGeom prst="rect">
            <a:avLst/>
          </a:prstGeom>
          <a:noFill/>
          <a:ln>
            <a:noFill/>
          </a:ln>
        </p:spPr>
      </p:pic>
      <p:pic>
        <p:nvPicPr>
          <p:cNvPr descr="\mathcal{X}_0" id="504" name="Google Shape;504;p39" title="MathEquation,#000000"/>
          <p:cNvPicPr preferRelativeResize="0"/>
          <p:nvPr/>
        </p:nvPicPr>
        <p:blipFill>
          <a:blip r:embed="rId4">
            <a:alphaModFix/>
          </a:blip>
          <a:stretch>
            <a:fillRect/>
          </a:stretch>
        </p:blipFill>
        <p:spPr>
          <a:xfrm>
            <a:off x="1549066" y="2100505"/>
            <a:ext cx="400772" cy="348672"/>
          </a:xfrm>
          <a:prstGeom prst="rect">
            <a:avLst/>
          </a:prstGeom>
          <a:noFill/>
          <a:ln>
            <a:noFill/>
          </a:ln>
        </p:spPr>
      </p:pic>
      <p:sp>
        <p:nvSpPr>
          <p:cNvPr id="505" name="Google Shape;505;p39"/>
          <p:cNvSpPr/>
          <p:nvPr/>
        </p:nvSpPr>
        <p:spPr>
          <a:xfrm>
            <a:off x="6388025" y="1753149"/>
            <a:ext cx="1803366" cy="1926914"/>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mathcal{X}_1" id="506" name="Google Shape;506;p39" title="MathEquation,#000000"/>
          <p:cNvPicPr preferRelativeResize="0"/>
          <p:nvPr/>
        </p:nvPicPr>
        <p:blipFill>
          <a:blip r:embed="rId5">
            <a:alphaModFix/>
          </a:blip>
          <a:stretch>
            <a:fillRect/>
          </a:stretch>
        </p:blipFill>
        <p:spPr>
          <a:xfrm>
            <a:off x="3841913" y="1902400"/>
            <a:ext cx="362858" cy="304801"/>
          </a:xfrm>
          <a:prstGeom prst="rect">
            <a:avLst/>
          </a:prstGeom>
          <a:noFill/>
          <a:ln>
            <a:noFill/>
          </a:ln>
        </p:spPr>
      </p:pic>
      <p:cxnSp>
        <p:nvCxnSpPr>
          <p:cNvPr id="507" name="Google Shape;507;p39"/>
          <p:cNvCxnSpPr/>
          <p:nvPr/>
        </p:nvCxnSpPr>
        <p:spPr>
          <a:xfrm>
            <a:off x="1812539" y="2924325"/>
            <a:ext cx="1937400" cy="261600"/>
          </a:xfrm>
          <a:prstGeom prst="straightConnector1">
            <a:avLst/>
          </a:prstGeom>
          <a:noFill/>
          <a:ln cap="flat" cmpd="sng" w="9525">
            <a:solidFill>
              <a:srgbClr val="000000"/>
            </a:solidFill>
            <a:prstDash val="lgDash"/>
            <a:round/>
            <a:headEnd len="med" w="med" type="oval"/>
            <a:tailEnd len="med" w="med" type="triangle"/>
          </a:ln>
        </p:spPr>
      </p:cxnSp>
      <p:cxnSp>
        <p:nvCxnSpPr>
          <p:cNvPr id="508" name="Google Shape;508;p39"/>
          <p:cNvCxnSpPr/>
          <p:nvPr/>
        </p:nvCxnSpPr>
        <p:spPr>
          <a:xfrm flipH="1" rot="10800000">
            <a:off x="2005970" y="2484003"/>
            <a:ext cx="1974600" cy="123600"/>
          </a:xfrm>
          <a:prstGeom prst="straightConnector1">
            <a:avLst/>
          </a:prstGeom>
          <a:noFill/>
          <a:ln cap="flat" cmpd="sng" w="9525">
            <a:solidFill>
              <a:srgbClr val="000000"/>
            </a:solidFill>
            <a:prstDash val="lgDash"/>
            <a:round/>
            <a:headEnd len="med" w="med" type="oval"/>
            <a:tailEnd len="med" w="med" type="triangle"/>
          </a:ln>
        </p:spPr>
      </p:cxnSp>
      <p:cxnSp>
        <p:nvCxnSpPr>
          <p:cNvPr id="509" name="Google Shape;509;p39"/>
          <p:cNvCxnSpPr/>
          <p:nvPr/>
        </p:nvCxnSpPr>
        <p:spPr>
          <a:xfrm>
            <a:off x="1550100" y="2762592"/>
            <a:ext cx="2449800" cy="163500"/>
          </a:xfrm>
          <a:prstGeom prst="straightConnector1">
            <a:avLst/>
          </a:prstGeom>
          <a:noFill/>
          <a:ln cap="flat" cmpd="sng" w="9525">
            <a:solidFill>
              <a:srgbClr val="000000"/>
            </a:solidFill>
            <a:prstDash val="lgDash"/>
            <a:round/>
            <a:headEnd len="med" w="med" type="oval"/>
            <a:tailEnd len="med" w="med" type="triangle"/>
          </a:ln>
        </p:spPr>
      </p:cxnSp>
      <p:cxnSp>
        <p:nvCxnSpPr>
          <p:cNvPr id="510" name="Google Shape;510;p39"/>
          <p:cNvCxnSpPr/>
          <p:nvPr/>
        </p:nvCxnSpPr>
        <p:spPr>
          <a:xfrm flipH="1" rot="10800000">
            <a:off x="3990305" y="2216150"/>
            <a:ext cx="3345900" cy="277200"/>
          </a:xfrm>
          <a:prstGeom prst="straightConnector1">
            <a:avLst/>
          </a:prstGeom>
          <a:noFill/>
          <a:ln cap="flat" cmpd="sng" w="9525">
            <a:solidFill>
              <a:srgbClr val="666666"/>
            </a:solidFill>
            <a:prstDash val="lgDash"/>
            <a:round/>
            <a:headEnd len="med" w="med" type="oval"/>
            <a:tailEnd len="med" w="med" type="triangle"/>
          </a:ln>
        </p:spPr>
      </p:cxnSp>
      <p:cxnSp>
        <p:nvCxnSpPr>
          <p:cNvPr id="511" name="Google Shape;511;p39"/>
          <p:cNvCxnSpPr/>
          <p:nvPr/>
        </p:nvCxnSpPr>
        <p:spPr>
          <a:xfrm>
            <a:off x="4019105" y="2926250"/>
            <a:ext cx="2846100" cy="0"/>
          </a:xfrm>
          <a:prstGeom prst="straightConnector1">
            <a:avLst/>
          </a:prstGeom>
          <a:noFill/>
          <a:ln cap="flat" cmpd="sng" w="9525">
            <a:solidFill>
              <a:srgbClr val="666666"/>
            </a:solidFill>
            <a:prstDash val="lgDash"/>
            <a:round/>
            <a:headEnd len="med" w="med" type="oval"/>
            <a:tailEnd len="med" w="med" type="triangle"/>
          </a:ln>
        </p:spPr>
      </p:cxnSp>
      <p:cxnSp>
        <p:nvCxnSpPr>
          <p:cNvPr id="512" name="Google Shape;512;p39"/>
          <p:cNvCxnSpPr/>
          <p:nvPr/>
        </p:nvCxnSpPr>
        <p:spPr>
          <a:xfrm>
            <a:off x="3749950" y="3185925"/>
            <a:ext cx="3865200" cy="269100"/>
          </a:xfrm>
          <a:prstGeom prst="straightConnector1">
            <a:avLst/>
          </a:prstGeom>
          <a:noFill/>
          <a:ln cap="flat" cmpd="sng" w="9525">
            <a:solidFill>
              <a:srgbClr val="666666"/>
            </a:solidFill>
            <a:prstDash val="lgDash"/>
            <a:round/>
            <a:headEnd len="med" w="med" type="oval"/>
            <a:tailEnd len="med" w="med" type="triangle"/>
          </a:ln>
        </p:spPr>
      </p:cxnSp>
      <p:sp>
        <p:nvSpPr>
          <p:cNvPr id="513" name="Google Shape;513;p39"/>
          <p:cNvSpPr/>
          <p:nvPr/>
        </p:nvSpPr>
        <p:spPr>
          <a:xfrm rot="789559">
            <a:off x="2133946" y="4023316"/>
            <a:ext cx="860496" cy="765967"/>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bb{W}" id="514" name="Google Shape;514;p39" title="MathEquation,#000000"/>
          <p:cNvPicPr preferRelativeResize="0"/>
          <p:nvPr/>
        </p:nvPicPr>
        <p:blipFill>
          <a:blip r:embed="rId6">
            <a:alphaModFix/>
          </a:blip>
          <a:stretch>
            <a:fillRect/>
          </a:stretch>
        </p:blipFill>
        <p:spPr>
          <a:xfrm>
            <a:off x="2617903" y="3627322"/>
            <a:ext cx="363632" cy="361430"/>
          </a:xfrm>
          <a:prstGeom prst="rect">
            <a:avLst/>
          </a:prstGeom>
          <a:noFill/>
          <a:ln>
            <a:noFill/>
          </a:ln>
        </p:spPr>
      </p:pic>
      <p:pic>
        <p:nvPicPr>
          <p:cNvPr descr="\cdot" id="515" name="Google Shape;515;p39" title="MathEquation,#000000"/>
          <p:cNvPicPr preferRelativeResize="0"/>
          <p:nvPr/>
        </p:nvPicPr>
        <p:blipFill>
          <a:blip r:embed="rId7">
            <a:alphaModFix/>
          </a:blip>
          <a:stretch>
            <a:fillRect/>
          </a:stretch>
        </p:blipFill>
        <p:spPr>
          <a:xfrm>
            <a:off x="2546551" y="4579174"/>
            <a:ext cx="175900" cy="312651"/>
          </a:xfrm>
          <a:prstGeom prst="rect">
            <a:avLst/>
          </a:prstGeom>
          <a:noFill/>
          <a:ln>
            <a:noFill/>
          </a:ln>
        </p:spPr>
      </p:pic>
      <p:pic>
        <p:nvPicPr>
          <p:cNvPr descr="\cdot" id="516" name="Google Shape;516;p39" title="MathEquation,#000000"/>
          <p:cNvPicPr preferRelativeResize="0"/>
          <p:nvPr/>
        </p:nvPicPr>
        <p:blipFill>
          <a:blip r:embed="rId7">
            <a:alphaModFix/>
          </a:blip>
          <a:stretch>
            <a:fillRect/>
          </a:stretch>
        </p:blipFill>
        <p:spPr>
          <a:xfrm>
            <a:off x="2334954" y="4346116"/>
            <a:ext cx="175900" cy="312651"/>
          </a:xfrm>
          <a:prstGeom prst="rect">
            <a:avLst/>
          </a:prstGeom>
          <a:noFill/>
          <a:ln>
            <a:noFill/>
          </a:ln>
        </p:spPr>
      </p:pic>
      <p:pic>
        <p:nvPicPr>
          <p:cNvPr descr="\cdot" id="517" name="Google Shape;517;p39" title="MathEquation,#000000"/>
          <p:cNvPicPr preferRelativeResize="0"/>
          <p:nvPr/>
        </p:nvPicPr>
        <p:blipFill>
          <a:blip r:embed="rId7">
            <a:alphaModFix/>
          </a:blip>
          <a:stretch>
            <a:fillRect/>
          </a:stretch>
        </p:blipFill>
        <p:spPr>
          <a:xfrm>
            <a:off x="2229155" y="4034875"/>
            <a:ext cx="175900" cy="312651"/>
          </a:xfrm>
          <a:prstGeom prst="rect">
            <a:avLst/>
          </a:prstGeom>
          <a:noFill/>
          <a:ln>
            <a:noFill/>
          </a:ln>
        </p:spPr>
      </p:pic>
      <p:pic>
        <p:nvPicPr>
          <p:cNvPr descr="\boldsymbol w_{0:N}^j" id="518" name="Google Shape;518;p39" title="MathEquation,#000000"/>
          <p:cNvPicPr preferRelativeResize="0"/>
          <p:nvPr/>
        </p:nvPicPr>
        <p:blipFill>
          <a:blip r:embed="rId8">
            <a:alphaModFix/>
          </a:blip>
          <a:stretch>
            <a:fillRect/>
          </a:stretch>
        </p:blipFill>
        <p:spPr>
          <a:xfrm>
            <a:off x="2464530" y="4096872"/>
            <a:ext cx="508342" cy="388431"/>
          </a:xfrm>
          <a:prstGeom prst="rect">
            <a:avLst/>
          </a:prstGeom>
          <a:noFill/>
          <a:ln>
            <a:noFill/>
          </a:ln>
        </p:spPr>
      </p:pic>
      <p:sp>
        <p:nvSpPr>
          <p:cNvPr id="519" name="Google Shape;519;p39"/>
          <p:cNvSpPr/>
          <p:nvPr/>
        </p:nvSpPr>
        <p:spPr>
          <a:xfrm rot="-1286137">
            <a:off x="1100251" y="4027150"/>
            <a:ext cx="942386" cy="662334"/>
          </a:xfrm>
          <a:prstGeom prst="wedgeEllipseCallout">
            <a:avLst>
              <a:gd fmla="val 20568" name="adj1"/>
              <a:gd fmla="val -1324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eta" id="520" name="Google Shape;520;p39" title="MathEquation,#000000"/>
          <p:cNvPicPr preferRelativeResize="0"/>
          <p:nvPr/>
        </p:nvPicPr>
        <p:blipFill>
          <a:blip r:embed="rId9">
            <a:alphaModFix/>
          </a:blip>
          <a:stretch>
            <a:fillRect/>
          </a:stretch>
        </p:blipFill>
        <p:spPr>
          <a:xfrm>
            <a:off x="1213238" y="3611875"/>
            <a:ext cx="293098" cy="374077"/>
          </a:xfrm>
          <a:prstGeom prst="rect">
            <a:avLst/>
          </a:prstGeom>
          <a:noFill/>
          <a:ln>
            <a:noFill/>
          </a:ln>
        </p:spPr>
      </p:pic>
      <p:pic>
        <p:nvPicPr>
          <p:cNvPr descr="\cdot" id="521" name="Google Shape;521;p39" title="MathEquation,#000000"/>
          <p:cNvPicPr preferRelativeResize="0"/>
          <p:nvPr/>
        </p:nvPicPr>
        <p:blipFill>
          <a:blip r:embed="rId7">
            <a:alphaModFix/>
          </a:blip>
          <a:stretch>
            <a:fillRect/>
          </a:stretch>
        </p:blipFill>
        <p:spPr>
          <a:xfrm>
            <a:off x="1432293" y="4150546"/>
            <a:ext cx="154580" cy="281106"/>
          </a:xfrm>
          <a:prstGeom prst="rect">
            <a:avLst/>
          </a:prstGeom>
          <a:noFill/>
          <a:ln>
            <a:noFill/>
          </a:ln>
        </p:spPr>
      </p:pic>
      <p:pic>
        <p:nvPicPr>
          <p:cNvPr descr="\cdot" id="522" name="Google Shape;522;p39" title="MathEquation,#000000"/>
          <p:cNvPicPr preferRelativeResize="0"/>
          <p:nvPr/>
        </p:nvPicPr>
        <p:blipFill>
          <a:blip r:embed="rId7">
            <a:alphaModFix/>
          </a:blip>
          <a:stretch>
            <a:fillRect/>
          </a:stretch>
        </p:blipFill>
        <p:spPr>
          <a:xfrm>
            <a:off x="1246342" y="4464865"/>
            <a:ext cx="154580" cy="281106"/>
          </a:xfrm>
          <a:prstGeom prst="rect">
            <a:avLst/>
          </a:prstGeom>
          <a:noFill/>
          <a:ln>
            <a:noFill/>
          </a:ln>
        </p:spPr>
      </p:pic>
      <p:pic>
        <p:nvPicPr>
          <p:cNvPr descr="\cdot" id="523" name="Google Shape;523;p39" title="MathEquation,#000000"/>
          <p:cNvPicPr preferRelativeResize="0"/>
          <p:nvPr/>
        </p:nvPicPr>
        <p:blipFill>
          <a:blip r:embed="rId7">
            <a:alphaModFix/>
          </a:blip>
          <a:stretch>
            <a:fillRect/>
          </a:stretch>
        </p:blipFill>
        <p:spPr>
          <a:xfrm>
            <a:off x="1804195" y="4150546"/>
            <a:ext cx="154580" cy="281106"/>
          </a:xfrm>
          <a:prstGeom prst="rect">
            <a:avLst/>
          </a:prstGeom>
          <a:noFill/>
          <a:ln>
            <a:noFill/>
          </a:ln>
        </p:spPr>
      </p:pic>
      <p:pic>
        <p:nvPicPr>
          <p:cNvPr descr="\boldsymbol\theta^j" id="524" name="Google Shape;524;p39" title="MathEquation,#000000"/>
          <p:cNvPicPr preferRelativeResize="0"/>
          <p:nvPr/>
        </p:nvPicPr>
        <p:blipFill>
          <a:blip r:embed="rId10">
            <a:alphaModFix/>
          </a:blip>
          <a:stretch>
            <a:fillRect/>
          </a:stretch>
        </p:blipFill>
        <p:spPr>
          <a:xfrm>
            <a:off x="1470665" y="4317969"/>
            <a:ext cx="263790" cy="315806"/>
          </a:xfrm>
          <a:prstGeom prst="rect">
            <a:avLst/>
          </a:prstGeom>
          <a:noFill/>
          <a:ln>
            <a:noFill/>
          </a:ln>
        </p:spPr>
      </p:pic>
      <p:sp>
        <p:nvSpPr>
          <p:cNvPr id="525" name="Google Shape;525;p39"/>
          <p:cNvSpPr/>
          <p:nvPr/>
        </p:nvSpPr>
        <p:spPr>
          <a:xfrm>
            <a:off x="457557" y="4079972"/>
            <a:ext cx="507900" cy="649200"/>
          </a:xfrm>
          <a:prstGeom prst="roundRect">
            <a:avLst>
              <a:gd fmla="val 1410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dot" id="526" name="Google Shape;526;p39" title="MathEquation,#000000"/>
          <p:cNvPicPr preferRelativeResize="0"/>
          <p:nvPr/>
        </p:nvPicPr>
        <p:blipFill>
          <a:blip r:embed="rId7">
            <a:alphaModFix/>
          </a:blip>
          <a:stretch>
            <a:fillRect/>
          </a:stretch>
        </p:blipFill>
        <p:spPr>
          <a:xfrm rot="4293400">
            <a:off x="755844" y="4061969"/>
            <a:ext cx="168469" cy="258433"/>
          </a:xfrm>
          <a:prstGeom prst="rect">
            <a:avLst/>
          </a:prstGeom>
          <a:noFill/>
          <a:ln>
            <a:noFill/>
          </a:ln>
        </p:spPr>
      </p:pic>
      <p:pic>
        <p:nvPicPr>
          <p:cNvPr descr="\cdot" id="527" name="Google Shape;527;p39" title="MathEquation,#000000"/>
          <p:cNvPicPr preferRelativeResize="0"/>
          <p:nvPr/>
        </p:nvPicPr>
        <p:blipFill>
          <a:blip r:embed="rId7">
            <a:alphaModFix/>
          </a:blip>
          <a:stretch>
            <a:fillRect/>
          </a:stretch>
        </p:blipFill>
        <p:spPr>
          <a:xfrm rot="4293400">
            <a:off x="397299" y="4460937"/>
            <a:ext cx="168469" cy="258433"/>
          </a:xfrm>
          <a:prstGeom prst="rect">
            <a:avLst/>
          </a:prstGeom>
          <a:noFill/>
          <a:ln>
            <a:noFill/>
          </a:ln>
        </p:spPr>
      </p:pic>
      <p:pic>
        <p:nvPicPr>
          <p:cNvPr descr="\cdot" id="528" name="Google Shape;528;p39" title="MathEquation,#000000"/>
          <p:cNvPicPr preferRelativeResize="0"/>
          <p:nvPr/>
        </p:nvPicPr>
        <p:blipFill>
          <a:blip r:embed="rId7">
            <a:alphaModFix/>
          </a:blip>
          <a:stretch>
            <a:fillRect/>
          </a:stretch>
        </p:blipFill>
        <p:spPr>
          <a:xfrm rot="4293400">
            <a:off x="702000" y="4398127"/>
            <a:ext cx="168469" cy="258433"/>
          </a:xfrm>
          <a:prstGeom prst="rect">
            <a:avLst/>
          </a:prstGeom>
          <a:noFill/>
          <a:ln>
            <a:noFill/>
          </a:ln>
        </p:spPr>
      </p:pic>
      <p:pic>
        <p:nvPicPr>
          <p:cNvPr descr="\mathcal{U}" id="529" name="Google Shape;529;p39" title="MathEquation,#000000"/>
          <p:cNvPicPr preferRelativeResize="0"/>
          <p:nvPr/>
        </p:nvPicPr>
        <p:blipFill>
          <a:blip r:embed="rId11">
            <a:alphaModFix/>
          </a:blip>
          <a:stretch>
            <a:fillRect/>
          </a:stretch>
        </p:blipFill>
        <p:spPr>
          <a:xfrm>
            <a:off x="581021" y="3614401"/>
            <a:ext cx="261232" cy="369009"/>
          </a:xfrm>
          <a:prstGeom prst="rect">
            <a:avLst/>
          </a:prstGeom>
          <a:noFill/>
          <a:ln>
            <a:noFill/>
          </a:ln>
        </p:spPr>
      </p:pic>
      <p:pic>
        <p:nvPicPr>
          <p:cNvPr descr="\boldsymbol{u}^j" id="530" name="Google Shape;530;p39" title="MathEquation,#000000"/>
          <p:cNvPicPr preferRelativeResize="0"/>
          <p:nvPr/>
        </p:nvPicPr>
        <p:blipFill>
          <a:blip r:embed="rId12">
            <a:alphaModFix/>
          </a:blip>
          <a:stretch>
            <a:fillRect/>
          </a:stretch>
        </p:blipFill>
        <p:spPr>
          <a:xfrm>
            <a:off x="509267" y="4135732"/>
            <a:ext cx="298550" cy="310744"/>
          </a:xfrm>
          <a:prstGeom prst="rect">
            <a:avLst/>
          </a:prstGeom>
          <a:noFill/>
          <a:ln>
            <a:noFill/>
          </a:ln>
        </p:spPr>
      </p:pic>
      <p:pic>
        <p:nvPicPr>
          <p:cNvPr descr="\boldsymbol x_0^j" id="531" name="Google Shape;531;p39" title="MathEquation,#000000"/>
          <p:cNvPicPr preferRelativeResize="0"/>
          <p:nvPr/>
        </p:nvPicPr>
        <p:blipFill>
          <a:blip r:embed="rId13">
            <a:alphaModFix/>
          </a:blip>
          <a:stretch>
            <a:fillRect/>
          </a:stretch>
        </p:blipFill>
        <p:spPr>
          <a:xfrm>
            <a:off x="1796129" y="3056714"/>
            <a:ext cx="327594" cy="430786"/>
          </a:xfrm>
          <a:prstGeom prst="rect">
            <a:avLst/>
          </a:prstGeom>
          <a:noFill/>
          <a:ln>
            <a:noFill/>
          </a:ln>
        </p:spPr>
      </p:pic>
      <p:pic>
        <p:nvPicPr>
          <p:cNvPr descr="\cdot" id="532" name="Google Shape;532;p39" title="MathEquation,#000000"/>
          <p:cNvPicPr preferRelativeResize="0"/>
          <p:nvPr/>
        </p:nvPicPr>
        <p:blipFill>
          <a:blip r:embed="rId7">
            <a:alphaModFix/>
          </a:blip>
          <a:stretch>
            <a:fillRect/>
          </a:stretch>
        </p:blipFill>
        <p:spPr>
          <a:xfrm>
            <a:off x="7348793" y="2118512"/>
            <a:ext cx="175900" cy="312651"/>
          </a:xfrm>
          <a:prstGeom prst="rect">
            <a:avLst/>
          </a:prstGeom>
          <a:noFill/>
          <a:ln>
            <a:noFill/>
          </a:ln>
        </p:spPr>
      </p:pic>
      <p:pic>
        <p:nvPicPr>
          <p:cNvPr descr="\cdot" id="533" name="Google Shape;533;p39" title="MathEquation,#000000"/>
          <p:cNvPicPr preferRelativeResize="0"/>
          <p:nvPr/>
        </p:nvPicPr>
        <p:blipFill>
          <a:blip r:embed="rId7">
            <a:alphaModFix/>
          </a:blip>
          <a:stretch>
            <a:fillRect/>
          </a:stretch>
        </p:blipFill>
        <p:spPr>
          <a:xfrm>
            <a:off x="6867255" y="2825750"/>
            <a:ext cx="175900" cy="312651"/>
          </a:xfrm>
          <a:prstGeom prst="rect">
            <a:avLst/>
          </a:prstGeom>
          <a:noFill/>
          <a:ln>
            <a:noFill/>
          </a:ln>
        </p:spPr>
      </p:pic>
      <p:pic>
        <p:nvPicPr>
          <p:cNvPr descr="\cdot" id="534" name="Google Shape;534;p39" title="MathEquation,#000000"/>
          <p:cNvPicPr preferRelativeResize="0"/>
          <p:nvPr/>
        </p:nvPicPr>
        <p:blipFill>
          <a:blip r:embed="rId7">
            <a:alphaModFix/>
          </a:blip>
          <a:stretch>
            <a:fillRect/>
          </a:stretch>
        </p:blipFill>
        <p:spPr>
          <a:xfrm>
            <a:off x="7629255" y="3359150"/>
            <a:ext cx="175900" cy="312651"/>
          </a:xfrm>
          <a:prstGeom prst="rect">
            <a:avLst/>
          </a:prstGeom>
          <a:noFill/>
          <a:ln>
            <a:noFill/>
          </a:ln>
        </p:spPr>
      </p:pic>
      <p:pic>
        <p:nvPicPr>
          <p:cNvPr descr="\boldsymbol x_1^j" id="535" name="Google Shape;535;p39" title="MathEquation,#000000"/>
          <p:cNvPicPr preferRelativeResize="0"/>
          <p:nvPr/>
        </p:nvPicPr>
        <p:blipFill>
          <a:blip r:embed="rId14">
            <a:alphaModFix/>
          </a:blip>
          <a:stretch>
            <a:fillRect/>
          </a:stretch>
        </p:blipFill>
        <p:spPr>
          <a:xfrm>
            <a:off x="3841925" y="2571005"/>
            <a:ext cx="211100" cy="277578"/>
          </a:xfrm>
          <a:prstGeom prst="rect">
            <a:avLst/>
          </a:prstGeom>
          <a:noFill/>
          <a:ln>
            <a:noFill/>
          </a:ln>
        </p:spPr>
      </p:pic>
      <p:pic>
        <p:nvPicPr>
          <p:cNvPr descr="\boldsymbol x_k^j" id="536" name="Google Shape;536;p39" title="MathEquation,#000000"/>
          <p:cNvPicPr preferRelativeResize="0"/>
          <p:nvPr/>
        </p:nvPicPr>
        <p:blipFill>
          <a:blip r:embed="rId15">
            <a:alphaModFix/>
          </a:blip>
          <a:stretch>
            <a:fillRect/>
          </a:stretch>
        </p:blipFill>
        <p:spPr>
          <a:xfrm>
            <a:off x="6622538" y="2993015"/>
            <a:ext cx="244702" cy="317501"/>
          </a:xfrm>
          <a:prstGeom prst="rect">
            <a:avLst/>
          </a:prstGeom>
          <a:noFill/>
          <a:ln>
            <a:noFill/>
          </a:ln>
        </p:spPr>
      </p:pic>
      <p:pic>
        <p:nvPicPr>
          <p:cNvPr descr="\mathcal{X}_k" id="537" name="Google Shape;537;p39" title="MathEquation,#000000"/>
          <p:cNvPicPr preferRelativeResize="0"/>
          <p:nvPr/>
        </p:nvPicPr>
        <p:blipFill>
          <a:blip r:embed="rId16">
            <a:alphaModFix/>
          </a:blip>
          <a:stretch>
            <a:fillRect/>
          </a:stretch>
        </p:blipFill>
        <p:spPr>
          <a:xfrm>
            <a:off x="6753564" y="1323589"/>
            <a:ext cx="367782" cy="304799"/>
          </a:xfrm>
          <a:prstGeom prst="rect">
            <a:avLst/>
          </a:prstGeom>
          <a:noFill/>
          <a:ln>
            <a:noFill/>
          </a:ln>
        </p:spPr>
      </p:pic>
      <p:sp>
        <p:nvSpPr>
          <p:cNvPr id="538" name="Google Shape;538;p39"/>
          <p:cNvSpPr txBox="1"/>
          <p:nvPr/>
        </p:nvSpPr>
        <p:spPr>
          <a:xfrm>
            <a:off x="5235350" y="2507775"/>
            <a:ext cx="366000" cy="4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EB Garamond"/>
                <a:ea typeface="EB Garamond"/>
                <a:cs typeface="EB Garamond"/>
                <a:sym typeface="EB Garamond"/>
              </a:rPr>
              <a:t>...</a:t>
            </a:r>
            <a:endParaRPr sz="1800">
              <a:latin typeface="EB Garamond"/>
              <a:ea typeface="EB Garamond"/>
              <a:cs typeface="EB Garamond"/>
              <a:sym typeface="EB Garamond"/>
            </a:endParaRPr>
          </a:p>
        </p:txBody>
      </p:sp>
      <p:cxnSp>
        <p:nvCxnSpPr>
          <p:cNvPr id="539" name="Google Shape;539;p39"/>
          <p:cNvCxnSpPr/>
          <p:nvPr/>
        </p:nvCxnSpPr>
        <p:spPr>
          <a:xfrm>
            <a:off x="2621800" y="2711550"/>
            <a:ext cx="355800" cy="0"/>
          </a:xfrm>
          <a:prstGeom prst="straightConnector1">
            <a:avLst/>
          </a:prstGeom>
          <a:noFill/>
          <a:ln cap="flat" cmpd="sng" w="9525">
            <a:solidFill>
              <a:srgbClr val="000000"/>
            </a:solidFill>
            <a:prstDash val="solid"/>
            <a:round/>
            <a:headEnd len="med" w="med" type="none"/>
            <a:tailEnd len="med" w="med" type="triangle"/>
          </a:ln>
        </p:spPr>
      </p:cxnSp>
      <p:cxnSp>
        <p:nvCxnSpPr>
          <p:cNvPr id="540" name="Google Shape;540;p39"/>
          <p:cNvCxnSpPr/>
          <p:nvPr/>
        </p:nvCxnSpPr>
        <p:spPr>
          <a:xfrm>
            <a:off x="4699138" y="2745900"/>
            <a:ext cx="355800" cy="0"/>
          </a:xfrm>
          <a:prstGeom prst="straightConnector1">
            <a:avLst/>
          </a:prstGeom>
          <a:noFill/>
          <a:ln cap="flat" cmpd="sng" w="9525">
            <a:solidFill>
              <a:srgbClr val="000000"/>
            </a:solidFill>
            <a:prstDash val="solid"/>
            <a:round/>
            <a:headEnd len="med" w="med" type="none"/>
            <a:tailEnd len="med" w="med" type="triangle"/>
          </a:ln>
        </p:spPr>
      </p:cxnSp>
      <p:pic>
        <p:nvPicPr>
          <p:cNvPr descr="f" id="541" name="Google Shape;541;p39" title="MathEquation,#000000"/>
          <p:cNvPicPr preferRelativeResize="0"/>
          <p:nvPr/>
        </p:nvPicPr>
        <p:blipFill>
          <a:blip r:embed="rId17">
            <a:alphaModFix/>
          </a:blip>
          <a:stretch>
            <a:fillRect/>
          </a:stretch>
        </p:blipFill>
        <p:spPr>
          <a:xfrm>
            <a:off x="2715863" y="2355750"/>
            <a:ext cx="153262" cy="304800"/>
          </a:xfrm>
          <a:prstGeom prst="rect">
            <a:avLst/>
          </a:prstGeom>
          <a:noFill/>
          <a:ln>
            <a:noFill/>
          </a:ln>
        </p:spPr>
      </p:pic>
      <p:pic>
        <p:nvPicPr>
          <p:cNvPr descr="f" id="542" name="Google Shape;542;p39" title="MathEquation,#000000"/>
          <p:cNvPicPr preferRelativeResize="0"/>
          <p:nvPr/>
        </p:nvPicPr>
        <p:blipFill>
          <a:blip r:embed="rId17">
            <a:alphaModFix/>
          </a:blip>
          <a:stretch>
            <a:fillRect/>
          </a:stretch>
        </p:blipFill>
        <p:spPr>
          <a:xfrm>
            <a:off x="4804963" y="2406875"/>
            <a:ext cx="153262" cy="304800"/>
          </a:xfrm>
          <a:prstGeom prst="rect">
            <a:avLst/>
          </a:prstGeom>
          <a:noFill/>
          <a:ln>
            <a:noFill/>
          </a:ln>
        </p:spPr>
      </p:pic>
      <p:cxnSp>
        <p:nvCxnSpPr>
          <p:cNvPr id="543" name="Google Shape;543;p39"/>
          <p:cNvCxnSpPr/>
          <p:nvPr/>
        </p:nvCxnSpPr>
        <p:spPr>
          <a:xfrm>
            <a:off x="5765938" y="2745900"/>
            <a:ext cx="355800" cy="0"/>
          </a:xfrm>
          <a:prstGeom prst="straightConnector1">
            <a:avLst/>
          </a:prstGeom>
          <a:noFill/>
          <a:ln cap="flat" cmpd="sng" w="9525">
            <a:solidFill>
              <a:srgbClr val="000000"/>
            </a:solidFill>
            <a:prstDash val="solid"/>
            <a:round/>
            <a:headEnd len="med" w="med" type="none"/>
            <a:tailEnd len="med" w="med" type="triangle"/>
          </a:ln>
        </p:spPr>
      </p:cxnSp>
      <p:pic>
        <p:nvPicPr>
          <p:cNvPr descr="f" id="544" name="Google Shape;544;p39" title="MathEquation,#000000"/>
          <p:cNvPicPr preferRelativeResize="0"/>
          <p:nvPr/>
        </p:nvPicPr>
        <p:blipFill>
          <a:blip r:embed="rId17">
            <a:alphaModFix/>
          </a:blip>
          <a:stretch>
            <a:fillRect/>
          </a:stretch>
        </p:blipFill>
        <p:spPr>
          <a:xfrm>
            <a:off x="5871763" y="2406875"/>
            <a:ext cx="153262" cy="30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0"/>
          <p:cNvSpPr/>
          <p:nvPr/>
        </p:nvSpPr>
        <p:spPr>
          <a:xfrm>
            <a:off x="233050" y="1003925"/>
            <a:ext cx="2796450" cy="2507925"/>
          </a:xfrm>
          <a:custGeom>
            <a:rect b="b" l="l" r="r" t="t"/>
            <a:pathLst>
              <a:path extrusionOk="0" h="100317" w="111858">
                <a:moveTo>
                  <a:pt x="0" y="100317"/>
                </a:moveTo>
                <a:lnTo>
                  <a:pt x="111858" y="100317"/>
                </a:lnTo>
                <a:lnTo>
                  <a:pt x="111858" y="57705"/>
                </a:lnTo>
                <a:lnTo>
                  <a:pt x="75904" y="0"/>
                </a:lnTo>
                <a:lnTo>
                  <a:pt x="0" y="0"/>
                </a:lnTo>
                <a:close/>
              </a:path>
            </a:pathLst>
          </a:custGeom>
          <a:noFill/>
          <a:ln cap="flat" cmpd="sng" w="19050">
            <a:solidFill>
              <a:schemeClr val="dk1"/>
            </a:solidFill>
            <a:prstDash val="lgDash"/>
            <a:round/>
            <a:headEnd len="med" w="med" type="none"/>
            <a:tailEnd len="med" w="med" type="none"/>
          </a:ln>
        </p:spPr>
      </p:sp>
      <p:sp>
        <p:nvSpPr>
          <p:cNvPr id="551" name="Google Shape;551;p40"/>
          <p:cNvSpPr/>
          <p:nvPr/>
        </p:nvSpPr>
        <p:spPr>
          <a:xfrm rot="2458908">
            <a:off x="3375600" y="1108650"/>
            <a:ext cx="950567" cy="1202559"/>
          </a:xfrm>
          <a:prstGeom prst="chord">
            <a:avLst>
              <a:gd fmla="val 4259760" name="adj1"/>
              <a:gd fmla="val 1136715"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0"/>
          <p:cNvSpPr txBox="1"/>
          <p:nvPr>
            <p:ph idx="4294967295" type="title"/>
          </p:nvPr>
        </p:nvSpPr>
        <p:spPr>
          <a:xfrm>
            <a:off x="159600" y="-800"/>
            <a:ext cx="7758000" cy="636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262626"/>
              </a:buClr>
              <a:buSzPts val="2070"/>
              <a:buFont typeface="Helvetica Neue Light"/>
              <a:buNone/>
            </a:pPr>
            <a:r>
              <a:rPr lang="en" sz="2685">
                <a:latin typeface="Helvetica Neue Light"/>
                <a:ea typeface="Helvetica Neue Light"/>
                <a:cs typeface="Helvetica Neue Light"/>
                <a:sym typeface="Helvetica Neue Light"/>
              </a:rPr>
              <a:t>General formulation of</a:t>
            </a:r>
            <a:r>
              <a:rPr lang="en" sz="2685">
                <a:latin typeface="Helvetica Neue Light"/>
                <a:ea typeface="Helvetica Neue Light"/>
                <a:cs typeface="Helvetica Neue Light"/>
                <a:sym typeface="Helvetica Neue Light"/>
              </a:rPr>
              <a:t> reachability analysis</a:t>
            </a:r>
            <a:endParaRPr sz="3000">
              <a:latin typeface="Helvetica Neue Light"/>
              <a:ea typeface="Helvetica Neue Light"/>
              <a:cs typeface="Helvetica Neue Light"/>
              <a:sym typeface="Helvetica Neue Light"/>
            </a:endParaRPr>
          </a:p>
        </p:txBody>
      </p:sp>
      <p:sp>
        <p:nvSpPr>
          <p:cNvPr id="553" name="Google Shape;553;p40"/>
          <p:cNvSpPr/>
          <p:nvPr/>
        </p:nvSpPr>
        <p:spPr>
          <a:xfrm rot="-656992">
            <a:off x="1132318" y="1538427"/>
            <a:ext cx="777047" cy="403758"/>
          </a:xfrm>
          <a:prstGeom prst="snip2DiagRect">
            <a:avLst>
              <a:gd fmla="val 38039" name="adj1"/>
              <a:gd fmla="val 1608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X}_0" id="554" name="Google Shape;554;p40" title="MathEquation,#000000"/>
          <p:cNvPicPr preferRelativeResize="0"/>
          <p:nvPr/>
        </p:nvPicPr>
        <p:blipFill>
          <a:blip r:embed="rId3">
            <a:alphaModFix/>
          </a:blip>
          <a:stretch>
            <a:fillRect/>
          </a:stretch>
        </p:blipFill>
        <p:spPr>
          <a:xfrm>
            <a:off x="1320453" y="1096730"/>
            <a:ext cx="400772" cy="348672"/>
          </a:xfrm>
          <a:prstGeom prst="rect">
            <a:avLst/>
          </a:prstGeom>
          <a:noFill/>
          <a:ln>
            <a:noFill/>
          </a:ln>
        </p:spPr>
      </p:pic>
      <p:sp>
        <p:nvSpPr>
          <p:cNvPr id="555" name="Google Shape;555;p40"/>
          <p:cNvSpPr/>
          <p:nvPr/>
        </p:nvSpPr>
        <p:spPr>
          <a:xfrm>
            <a:off x="6575099" y="837300"/>
            <a:ext cx="1577528" cy="1531183"/>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mathcal{X}_1" id="556" name="Google Shape;556;p40" title="MathEquation,#000000"/>
          <p:cNvPicPr preferRelativeResize="0"/>
          <p:nvPr/>
        </p:nvPicPr>
        <p:blipFill>
          <a:blip r:embed="rId4">
            <a:alphaModFix/>
          </a:blip>
          <a:stretch>
            <a:fillRect/>
          </a:stretch>
        </p:blipFill>
        <p:spPr>
          <a:xfrm>
            <a:off x="3709850" y="1557525"/>
            <a:ext cx="362858" cy="304801"/>
          </a:xfrm>
          <a:prstGeom prst="rect">
            <a:avLst/>
          </a:prstGeom>
          <a:noFill/>
          <a:ln>
            <a:noFill/>
          </a:ln>
        </p:spPr>
      </p:pic>
      <p:sp>
        <p:nvSpPr>
          <p:cNvPr id="557" name="Google Shape;557;p40"/>
          <p:cNvSpPr/>
          <p:nvPr/>
        </p:nvSpPr>
        <p:spPr>
          <a:xfrm rot="789559">
            <a:off x="2057746" y="2575516"/>
            <a:ext cx="860496" cy="765967"/>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bb{W}" id="558" name="Google Shape;558;p40" title="MathEquation,#000000"/>
          <p:cNvPicPr preferRelativeResize="0"/>
          <p:nvPr/>
        </p:nvPicPr>
        <p:blipFill>
          <a:blip r:embed="rId5">
            <a:alphaModFix/>
          </a:blip>
          <a:stretch>
            <a:fillRect/>
          </a:stretch>
        </p:blipFill>
        <p:spPr>
          <a:xfrm>
            <a:off x="2306178" y="2170384"/>
            <a:ext cx="363632" cy="361430"/>
          </a:xfrm>
          <a:prstGeom prst="rect">
            <a:avLst/>
          </a:prstGeom>
          <a:noFill/>
          <a:ln>
            <a:noFill/>
          </a:ln>
        </p:spPr>
      </p:pic>
      <p:pic>
        <p:nvPicPr>
          <p:cNvPr descr="w" id="559" name="Google Shape;559;p40" title="MathEquation,#000000"/>
          <p:cNvPicPr preferRelativeResize="0"/>
          <p:nvPr/>
        </p:nvPicPr>
        <p:blipFill>
          <a:blip r:embed="rId6">
            <a:alphaModFix/>
          </a:blip>
          <a:stretch>
            <a:fillRect/>
          </a:stretch>
        </p:blipFill>
        <p:spPr>
          <a:xfrm>
            <a:off x="2471150" y="2816625"/>
            <a:ext cx="185488" cy="185489"/>
          </a:xfrm>
          <a:prstGeom prst="rect">
            <a:avLst/>
          </a:prstGeom>
          <a:noFill/>
          <a:ln>
            <a:noFill/>
          </a:ln>
        </p:spPr>
      </p:pic>
      <p:sp>
        <p:nvSpPr>
          <p:cNvPr id="560" name="Google Shape;560;p40"/>
          <p:cNvSpPr/>
          <p:nvPr/>
        </p:nvSpPr>
        <p:spPr>
          <a:xfrm rot="-1286137">
            <a:off x="1024051" y="2579350"/>
            <a:ext cx="942386" cy="662334"/>
          </a:xfrm>
          <a:prstGeom prst="wedgeEllipseCallout">
            <a:avLst>
              <a:gd fmla="val 20568" name="adj1"/>
              <a:gd fmla="val -1324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eta" id="561" name="Google Shape;561;p40" title="MathEquation,#000000"/>
          <p:cNvPicPr preferRelativeResize="0"/>
          <p:nvPr/>
        </p:nvPicPr>
        <p:blipFill>
          <a:blip r:embed="rId7">
            <a:alphaModFix/>
          </a:blip>
          <a:stretch>
            <a:fillRect/>
          </a:stretch>
        </p:blipFill>
        <p:spPr>
          <a:xfrm>
            <a:off x="1348701" y="2157813"/>
            <a:ext cx="293098" cy="374077"/>
          </a:xfrm>
          <a:prstGeom prst="rect">
            <a:avLst/>
          </a:prstGeom>
          <a:noFill/>
          <a:ln>
            <a:noFill/>
          </a:ln>
        </p:spPr>
      </p:pic>
      <p:pic>
        <p:nvPicPr>
          <p:cNvPr descr="\cdot" id="562" name="Google Shape;562;p40" title="MathEquation,#000000"/>
          <p:cNvPicPr preferRelativeResize="0"/>
          <p:nvPr/>
        </p:nvPicPr>
        <p:blipFill>
          <a:blip r:embed="rId8">
            <a:alphaModFix/>
          </a:blip>
          <a:stretch>
            <a:fillRect/>
          </a:stretch>
        </p:blipFill>
        <p:spPr>
          <a:xfrm>
            <a:off x="1265557" y="1732496"/>
            <a:ext cx="154580" cy="281106"/>
          </a:xfrm>
          <a:prstGeom prst="rect">
            <a:avLst/>
          </a:prstGeom>
          <a:noFill/>
          <a:ln>
            <a:noFill/>
          </a:ln>
        </p:spPr>
      </p:pic>
      <p:pic>
        <p:nvPicPr>
          <p:cNvPr descr="\theta" id="563" name="Google Shape;563;p40" title="MathEquation,#000000"/>
          <p:cNvPicPr preferRelativeResize="0"/>
          <p:nvPr/>
        </p:nvPicPr>
        <p:blipFill>
          <a:blip r:embed="rId9">
            <a:alphaModFix/>
          </a:blip>
          <a:stretch>
            <a:fillRect/>
          </a:stretch>
        </p:blipFill>
        <p:spPr>
          <a:xfrm>
            <a:off x="1444123" y="2870173"/>
            <a:ext cx="122600" cy="230776"/>
          </a:xfrm>
          <a:prstGeom prst="rect">
            <a:avLst/>
          </a:prstGeom>
          <a:noFill/>
          <a:ln>
            <a:noFill/>
          </a:ln>
        </p:spPr>
      </p:pic>
      <p:sp>
        <p:nvSpPr>
          <p:cNvPr id="564" name="Google Shape;564;p40"/>
          <p:cNvSpPr/>
          <p:nvPr/>
        </p:nvSpPr>
        <p:spPr>
          <a:xfrm>
            <a:off x="381357" y="2632172"/>
            <a:ext cx="507900" cy="649200"/>
          </a:xfrm>
          <a:prstGeom prst="roundRect">
            <a:avLst>
              <a:gd fmla="val 1410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dot" id="565" name="Google Shape;565;p40" title="MathEquation,#000000"/>
          <p:cNvPicPr preferRelativeResize="0"/>
          <p:nvPr/>
        </p:nvPicPr>
        <p:blipFill>
          <a:blip r:embed="rId8">
            <a:alphaModFix/>
          </a:blip>
          <a:stretch>
            <a:fillRect/>
          </a:stretch>
        </p:blipFill>
        <p:spPr>
          <a:xfrm rot="4293400">
            <a:off x="570219" y="2929331"/>
            <a:ext cx="168469" cy="258433"/>
          </a:xfrm>
          <a:prstGeom prst="rect">
            <a:avLst/>
          </a:prstGeom>
          <a:noFill/>
          <a:ln>
            <a:noFill/>
          </a:ln>
        </p:spPr>
      </p:pic>
      <p:pic>
        <p:nvPicPr>
          <p:cNvPr descr="\cdot" id="566" name="Google Shape;566;p40" title="MathEquation,#000000"/>
          <p:cNvPicPr preferRelativeResize="0"/>
          <p:nvPr/>
        </p:nvPicPr>
        <p:blipFill>
          <a:blip r:embed="rId8">
            <a:alphaModFix/>
          </a:blip>
          <a:stretch>
            <a:fillRect/>
          </a:stretch>
        </p:blipFill>
        <p:spPr>
          <a:xfrm rot="4293400">
            <a:off x="2251362" y="2929337"/>
            <a:ext cx="168469" cy="258433"/>
          </a:xfrm>
          <a:prstGeom prst="rect">
            <a:avLst/>
          </a:prstGeom>
          <a:noFill/>
          <a:ln>
            <a:noFill/>
          </a:ln>
        </p:spPr>
      </p:pic>
      <p:pic>
        <p:nvPicPr>
          <p:cNvPr descr="\cdot" id="567" name="Google Shape;567;p40" title="MathEquation,#000000"/>
          <p:cNvPicPr preferRelativeResize="0"/>
          <p:nvPr/>
        </p:nvPicPr>
        <p:blipFill>
          <a:blip r:embed="rId8">
            <a:alphaModFix/>
          </a:blip>
          <a:stretch>
            <a:fillRect/>
          </a:stretch>
        </p:blipFill>
        <p:spPr>
          <a:xfrm rot="4293400">
            <a:off x="1187275" y="2929327"/>
            <a:ext cx="168469" cy="258433"/>
          </a:xfrm>
          <a:prstGeom prst="rect">
            <a:avLst/>
          </a:prstGeom>
          <a:noFill/>
          <a:ln>
            <a:noFill/>
          </a:ln>
        </p:spPr>
      </p:pic>
      <p:pic>
        <p:nvPicPr>
          <p:cNvPr descr="\mathcal{U}" id="568" name="Google Shape;568;p40" title="MathEquation,#000000"/>
          <p:cNvPicPr preferRelativeResize="0"/>
          <p:nvPr/>
        </p:nvPicPr>
        <p:blipFill>
          <a:blip r:embed="rId10">
            <a:alphaModFix/>
          </a:blip>
          <a:stretch>
            <a:fillRect/>
          </a:stretch>
        </p:blipFill>
        <p:spPr>
          <a:xfrm>
            <a:off x="504821" y="2166601"/>
            <a:ext cx="261232" cy="369009"/>
          </a:xfrm>
          <a:prstGeom prst="rect">
            <a:avLst/>
          </a:prstGeom>
          <a:noFill/>
          <a:ln>
            <a:noFill/>
          </a:ln>
        </p:spPr>
      </p:pic>
      <p:pic>
        <p:nvPicPr>
          <p:cNvPr descr="u" id="569" name="Google Shape;569;p40" title="MathEquation,#000000"/>
          <p:cNvPicPr preferRelativeResize="0"/>
          <p:nvPr/>
        </p:nvPicPr>
        <p:blipFill>
          <a:blip r:embed="rId11">
            <a:alphaModFix/>
          </a:blip>
          <a:stretch>
            <a:fillRect/>
          </a:stretch>
        </p:blipFill>
        <p:spPr>
          <a:xfrm>
            <a:off x="466771" y="2827628"/>
            <a:ext cx="154576" cy="178735"/>
          </a:xfrm>
          <a:prstGeom prst="rect">
            <a:avLst/>
          </a:prstGeom>
          <a:noFill/>
          <a:ln>
            <a:noFill/>
          </a:ln>
        </p:spPr>
      </p:pic>
      <p:pic>
        <p:nvPicPr>
          <p:cNvPr descr="x_0" id="570" name="Google Shape;570;p40" title="MathEquation,#000000"/>
          <p:cNvPicPr preferRelativeResize="0"/>
          <p:nvPr/>
        </p:nvPicPr>
        <p:blipFill>
          <a:blip r:embed="rId12">
            <a:alphaModFix/>
          </a:blip>
          <a:stretch>
            <a:fillRect/>
          </a:stretch>
        </p:blipFill>
        <p:spPr>
          <a:xfrm>
            <a:off x="1445977" y="1640870"/>
            <a:ext cx="261224" cy="198857"/>
          </a:xfrm>
          <a:prstGeom prst="rect">
            <a:avLst/>
          </a:prstGeom>
          <a:noFill/>
          <a:ln>
            <a:noFill/>
          </a:ln>
        </p:spPr>
      </p:pic>
      <p:pic>
        <p:nvPicPr>
          <p:cNvPr descr="\mathcal{X}_k" id="571" name="Google Shape;571;p40" title="MathEquation,#000000"/>
          <p:cNvPicPr preferRelativeResize="0"/>
          <p:nvPr/>
        </p:nvPicPr>
        <p:blipFill>
          <a:blip r:embed="rId13">
            <a:alphaModFix/>
          </a:blip>
          <a:stretch>
            <a:fillRect/>
          </a:stretch>
        </p:blipFill>
        <p:spPr>
          <a:xfrm>
            <a:off x="7179964" y="1557502"/>
            <a:ext cx="367782" cy="304799"/>
          </a:xfrm>
          <a:prstGeom prst="rect">
            <a:avLst/>
          </a:prstGeom>
          <a:noFill/>
          <a:ln>
            <a:noFill/>
          </a:ln>
        </p:spPr>
      </p:pic>
      <p:sp>
        <p:nvSpPr>
          <p:cNvPr id="572" name="Google Shape;572;p40"/>
          <p:cNvSpPr txBox="1"/>
          <p:nvPr/>
        </p:nvSpPr>
        <p:spPr>
          <a:xfrm>
            <a:off x="5235350" y="1364775"/>
            <a:ext cx="366000" cy="4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EB Garamond"/>
                <a:ea typeface="EB Garamond"/>
                <a:cs typeface="EB Garamond"/>
                <a:sym typeface="EB Garamond"/>
              </a:rPr>
              <a:t>...</a:t>
            </a:r>
            <a:endParaRPr sz="1800">
              <a:latin typeface="EB Garamond"/>
              <a:ea typeface="EB Garamond"/>
              <a:cs typeface="EB Garamond"/>
              <a:sym typeface="EB Garamond"/>
            </a:endParaRPr>
          </a:p>
        </p:txBody>
      </p:sp>
      <p:cxnSp>
        <p:nvCxnSpPr>
          <p:cNvPr id="573" name="Google Shape;573;p40"/>
          <p:cNvCxnSpPr/>
          <p:nvPr/>
        </p:nvCxnSpPr>
        <p:spPr>
          <a:xfrm>
            <a:off x="2621800" y="1568550"/>
            <a:ext cx="355800" cy="0"/>
          </a:xfrm>
          <a:prstGeom prst="straightConnector1">
            <a:avLst/>
          </a:prstGeom>
          <a:noFill/>
          <a:ln cap="flat" cmpd="sng" w="9525">
            <a:solidFill>
              <a:srgbClr val="000000"/>
            </a:solidFill>
            <a:prstDash val="solid"/>
            <a:round/>
            <a:headEnd len="med" w="med" type="none"/>
            <a:tailEnd len="med" w="med" type="triangle"/>
          </a:ln>
        </p:spPr>
      </p:cxnSp>
      <p:cxnSp>
        <p:nvCxnSpPr>
          <p:cNvPr id="574" name="Google Shape;574;p40"/>
          <p:cNvCxnSpPr/>
          <p:nvPr/>
        </p:nvCxnSpPr>
        <p:spPr>
          <a:xfrm>
            <a:off x="4699138" y="1602900"/>
            <a:ext cx="355800" cy="0"/>
          </a:xfrm>
          <a:prstGeom prst="straightConnector1">
            <a:avLst/>
          </a:prstGeom>
          <a:noFill/>
          <a:ln cap="flat" cmpd="sng" w="9525">
            <a:solidFill>
              <a:srgbClr val="000000"/>
            </a:solidFill>
            <a:prstDash val="solid"/>
            <a:round/>
            <a:headEnd len="med" w="med" type="none"/>
            <a:tailEnd len="med" w="med" type="triangle"/>
          </a:ln>
        </p:spPr>
      </p:cxnSp>
      <p:pic>
        <p:nvPicPr>
          <p:cNvPr descr="f" id="575" name="Google Shape;575;p40" title="MathEquation,#000000"/>
          <p:cNvPicPr preferRelativeResize="0"/>
          <p:nvPr/>
        </p:nvPicPr>
        <p:blipFill>
          <a:blip r:embed="rId14">
            <a:alphaModFix/>
          </a:blip>
          <a:stretch>
            <a:fillRect/>
          </a:stretch>
        </p:blipFill>
        <p:spPr>
          <a:xfrm>
            <a:off x="2715863" y="1212750"/>
            <a:ext cx="153262" cy="304800"/>
          </a:xfrm>
          <a:prstGeom prst="rect">
            <a:avLst/>
          </a:prstGeom>
          <a:noFill/>
          <a:ln>
            <a:noFill/>
          </a:ln>
        </p:spPr>
      </p:pic>
      <p:pic>
        <p:nvPicPr>
          <p:cNvPr descr="f" id="576" name="Google Shape;576;p40" title="MathEquation,#000000"/>
          <p:cNvPicPr preferRelativeResize="0"/>
          <p:nvPr/>
        </p:nvPicPr>
        <p:blipFill>
          <a:blip r:embed="rId14">
            <a:alphaModFix/>
          </a:blip>
          <a:stretch>
            <a:fillRect/>
          </a:stretch>
        </p:blipFill>
        <p:spPr>
          <a:xfrm>
            <a:off x="4804963" y="1263875"/>
            <a:ext cx="153262" cy="304800"/>
          </a:xfrm>
          <a:prstGeom prst="rect">
            <a:avLst/>
          </a:prstGeom>
          <a:noFill/>
          <a:ln>
            <a:noFill/>
          </a:ln>
        </p:spPr>
      </p:pic>
      <p:cxnSp>
        <p:nvCxnSpPr>
          <p:cNvPr id="577" name="Google Shape;577;p40"/>
          <p:cNvCxnSpPr/>
          <p:nvPr/>
        </p:nvCxnSpPr>
        <p:spPr>
          <a:xfrm>
            <a:off x="5765938" y="1602900"/>
            <a:ext cx="355800" cy="0"/>
          </a:xfrm>
          <a:prstGeom prst="straightConnector1">
            <a:avLst/>
          </a:prstGeom>
          <a:noFill/>
          <a:ln cap="flat" cmpd="sng" w="9525">
            <a:solidFill>
              <a:srgbClr val="000000"/>
            </a:solidFill>
            <a:prstDash val="solid"/>
            <a:round/>
            <a:headEnd len="med" w="med" type="none"/>
            <a:tailEnd len="med" w="med" type="triangle"/>
          </a:ln>
        </p:spPr>
      </p:cxnSp>
      <p:pic>
        <p:nvPicPr>
          <p:cNvPr descr="f" id="578" name="Google Shape;578;p40" title="MathEquation,#000000"/>
          <p:cNvPicPr preferRelativeResize="0"/>
          <p:nvPr/>
        </p:nvPicPr>
        <p:blipFill>
          <a:blip r:embed="rId14">
            <a:alphaModFix/>
          </a:blip>
          <a:stretch>
            <a:fillRect/>
          </a:stretch>
        </p:blipFill>
        <p:spPr>
          <a:xfrm>
            <a:off x="5871763" y="1263875"/>
            <a:ext cx="153262" cy="304800"/>
          </a:xfrm>
          <a:prstGeom prst="rect">
            <a:avLst/>
          </a:prstGeom>
          <a:noFill/>
          <a:ln>
            <a:noFill/>
          </a:ln>
        </p:spPr>
      </p:pic>
      <p:pic>
        <p:nvPicPr>
          <p:cNvPr descr="\mathcal{X}=\mathcal{X}_0\times\mathcal{U}\times\mathcal\Theta\times\mathbb{W}&#10;\\&#10;\mathcal{Y}=\mathcal{X}_k" id="579" name="Google Shape;579;p40" title="MathEquation,#000000"/>
          <p:cNvPicPr preferRelativeResize="0"/>
          <p:nvPr/>
        </p:nvPicPr>
        <p:blipFill>
          <a:blip r:embed="rId15">
            <a:alphaModFix/>
          </a:blip>
          <a:stretch>
            <a:fillRect/>
          </a:stretch>
        </p:blipFill>
        <p:spPr>
          <a:xfrm>
            <a:off x="3628951" y="3082575"/>
            <a:ext cx="2903976" cy="718725"/>
          </a:xfrm>
          <a:prstGeom prst="rect">
            <a:avLst/>
          </a:prstGeom>
          <a:noFill/>
          <a:ln>
            <a:noFill/>
          </a:ln>
        </p:spPr>
      </p:pic>
      <p:pic>
        <p:nvPicPr>
          <p:cNvPr descr="f:\qquad\qquad\mathcal{X}\to\mathcal{Y}" id="580" name="Google Shape;580;p40" title="MathEquation,#000000"/>
          <p:cNvPicPr preferRelativeResize="0"/>
          <p:nvPr/>
        </p:nvPicPr>
        <p:blipFill>
          <a:blip r:embed="rId16">
            <a:alphaModFix/>
          </a:blip>
          <a:stretch>
            <a:fillRect/>
          </a:stretch>
        </p:blipFill>
        <p:spPr>
          <a:xfrm>
            <a:off x="953284" y="4284400"/>
            <a:ext cx="2734690" cy="348675"/>
          </a:xfrm>
          <a:prstGeom prst="rect">
            <a:avLst/>
          </a:prstGeom>
          <a:noFill/>
          <a:ln>
            <a:noFill/>
          </a:ln>
        </p:spPr>
      </p:pic>
      <p:pic>
        <p:nvPicPr>
          <p:cNvPr descr="(x_0,u,\theta,w)\mapsto f(\cdot,u_{k-1},\theta,w_{k-1})\circ\dots\circ f(x_0,u_{k-1},\theta,w_{k-1})" id="581" name="Google Shape;581;p40" title="MathEquation,#000000"/>
          <p:cNvPicPr preferRelativeResize="0"/>
          <p:nvPr/>
        </p:nvPicPr>
        <p:blipFill>
          <a:blip r:embed="rId17">
            <a:alphaModFix/>
          </a:blip>
          <a:stretch>
            <a:fillRect/>
          </a:stretch>
        </p:blipFill>
        <p:spPr>
          <a:xfrm>
            <a:off x="1515740" y="4665175"/>
            <a:ext cx="7340514" cy="348675"/>
          </a:xfrm>
          <a:prstGeom prst="rect">
            <a:avLst/>
          </a:prstGeom>
          <a:noFill/>
          <a:ln>
            <a:noFill/>
          </a:ln>
        </p:spPr>
      </p:pic>
      <p:sp>
        <p:nvSpPr>
          <p:cNvPr id="582" name="Google Shape;582;p40"/>
          <p:cNvSpPr txBox="1"/>
          <p:nvPr/>
        </p:nvSpPr>
        <p:spPr>
          <a:xfrm>
            <a:off x="6709350" y="3001996"/>
            <a:ext cx="1626900" cy="87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Helvetica Neue Light"/>
                <a:ea typeface="Helvetica Neue Light"/>
                <a:cs typeface="Helvetica Neue Light"/>
                <a:sym typeface="Helvetica Neue Light"/>
              </a:rPr>
              <a:t>Input set</a:t>
            </a:r>
            <a:endParaRPr sz="18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 sz="1800">
                <a:latin typeface="Helvetica Neue Light"/>
                <a:ea typeface="Helvetica Neue Light"/>
                <a:cs typeface="Helvetica Neue Light"/>
                <a:sym typeface="Helvetica Neue Light"/>
              </a:rPr>
              <a:t>Reachable set</a:t>
            </a:r>
            <a:endParaRPr sz="1800">
              <a:latin typeface="Helvetica Neue Light"/>
              <a:ea typeface="Helvetica Neue Light"/>
              <a:cs typeface="Helvetica Neue Light"/>
              <a:sym typeface="Helvetica Neue Light"/>
            </a:endParaRPr>
          </a:p>
        </p:txBody>
      </p:sp>
      <p:sp>
        <p:nvSpPr>
          <p:cNvPr id="583" name="Google Shape;583;p40"/>
          <p:cNvSpPr/>
          <p:nvPr/>
        </p:nvSpPr>
        <p:spPr>
          <a:xfrm>
            <a:off x="6357150" y="725000"/>
            <a:ext cx="1976700" cy="1756200"/>
          </a:xfrm>
          <a:prstGeom prst="rect">
            <a:avLst/>
          </a:prstGeom>
          <a:noFill/>
          <a:ln cap="flat" cmpd="sng" w="19050">
            <a:solidFill>
              <a:schemeClr val="dk1"/>
            </a:solidFill>
            <a:prstDash val="lg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4" name="Google Shape;584;p40"/>
          <p:cNvSpPr txBox="1"/>
          <p:nvPr/>
        </p:nvSpPr>
        <p:spPr>
          <a:xfrm>
            <a:off x="156850" y="38034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dk1"/>
                </a:solidFill>
                <a:latin typeface="Helvetica Neue Light"/>
                <a:ea typeface="Helvetica Neue Light"/>
                <a:cs typeface="Helvetica Neue Light"/>
                <a:sym typeface="Helvetica Neue Light"/>
              </a:rPr>
              <a:t>Reachability map: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1"/>
          <p:cNvSpPr txBox="1"/>
          <p:nvPr/>
        </p:nvSpPr>
        <p:spPr>
          <a:xfrm>
            <a:off x="2334775" y="1031075"/>
            <a:ext cx="6544500" cy="11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compact				</a:t>
            </a:r>
            <a:r>
              <a:rPr lang="en" sz="2000">
                <a:solidFill>
                  <a:schemeClr val="dk1"/>
                </a:solidFill>
                <a:latin typeface="Helvetica Neue Light"/>
                <a:ea typeface="Helvetica Neue Light"/>
                <a:cs typeface="Helvetica Neue Light"/>
                <a:sym typeface="Helvetica Neue Light"/>
              </a:rPr>
              <a:t>reachable set to estimate</a:t>
            </a:r>
            <a:endParaRPr sz="20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continuous</a:t>
            </a:r>
            <a:endParaRPr sz="2000">
              <a:latin typeface="Helvetica Neue Light"/>
              <a:ea typeface="Helvetica Neue Light"/>
              <a:cs typeface="Helvetica Neue Light"/>
              <a:sym typeface="Helvetica Neue Light"/>
            </a:endParaRPr>
          </a:p>
        </p:txBody>
      </p:sp>
      <p:sp>
        <p:nvSpPr>
          <p:cNvPr id="591" name="Google Shape;591;p41"/>
          <p:cNvSpPr txBox="1"/>
          <p:nvPr>
            <p:ph idx="4294967295" type="title"/>
          </p:nvPr>
        </p:nvSpPr>
        <p:spPr>
          <a:xfrm>
            <a:off x="159600" y="-800"/>
            <a:ext cx="7758000" cy="636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262626"/>
              </a:buClr>
              <a:buSzPts val="2070"/>
              <a:buFont typeface="Helvetica Neue Light"/>
              <a:buNone/>
            </a:pPr>
            <a:r>
              <a:rPr lang="en" sz="2685">
                <a:latin typeface="Helvetica Neue Light"/>
                <a:ea typeface="Helvetica Neue Light"/>
                <a:cs typeface="Helvetica Neue Light"/>
                <a:sym typeface="Helvetica Neue Light"/>
              </a:rPr>
              <a:t>General formulation of reachability analysis</a:t>
            </a:r>
            <a:endParaRPr sz="3000">
              <a:latin typeface="Helvetica Neue Light"/>
              <a:ea typeface="Helvetica Neue Light"/>
              <a:cs typeface="Helvetica Neue Light"/>
              <a:sym typeface="Helvetica Neue Light"/>
            </a:endParaRPr>
          </a:p>
        </p:txBody>
      </p:sp>
      <p:pic>
        <p:nvPicPr>
          <p:cNvPr descr="f:\mathbb{R}^p\to\mathbb{R}^n" id="592" name="Google Shape;592;p41" title="MathEquation,#000000"/>
          <p:cNvPicPr preferRelativeResize="0"/>
          <p:nvPr/>
        </p:nvPicPr>
        <p:blipFill>
          <a:blip r:embed="rId3">
            <a:alphaModFix/>
          </a:blip>
          <a:stretch>
            <a:fillRect/>
          </a:stretch>
        </p:blipFill>
        <p:spPr>
          <a:xfrm>
            <a:off x="589600" y="1606167"/>
            <a:ext cx="1434352" cy="304800"/>
          </a:xfrm>
          <a:prstGeom prst="rect">
            <a:avLst/>
          </a:prstGeom>
          <a:noFill/>
          <a:ln>
            <a:noFill/>
          </a:ln>
        </p:spPr>
      </p:pic>
      <p:pic>
        <p:nvPicPr>
          <p:cNvPr descr="\mathcal{X}\subset\mathbb{R}^p" id="593" name="Google Shape;593;p41" title="MathEquation,#000000"/>
          <p:cNvPicPr preferRelativeResize="0"/>
          <p:nvPr/>
        </p:nvPicPr>
        <p:blipFill>
          <a:blip r:embed="rId4">
            <a:alphaModFix/>
          </a:blip>
          <a:stretch>
            <a:fillRect/>
          </a:stretch>
        </p:blipFill>
        <p:spPr>
          <a:xfrm>
            <a:off x="1018625" y="1156474"/>
            <a:ext cx="957146" cy="277575"/>
          </a:xfrm>
          <a:prstGeom prst="rect">
            <a:avLst/>
          </a:prstGeom>
          <a:noFill/>
          <a:ln>
            <a:noFill/>
          </a:ln>
        </p:spPr>
      </p:pic>
      <p:pic>
        <p:nvPicPr>
          <p:cNvPr descr="\mathcal{Y}=f(\mathcal{X})" id="594" name="Google Shape;594;p41" title="MathEquation,#000000"/>
          <p:cNvPicPr preferRelativeResize="0"/>
          <p:nvPr/>
        </p:nvPicPr>
        <p:blipFill>
          <a:blip r:embed="rId5">
            <a:alphaModFix/>
          </a:blip>
          <a:stretch>
            <a:fillRect/>
          </a:stretch>
        </p:blipFill>
        <p:spPr>
          <a:xfrm>
            <a:off x="5803888" y="1559100"/>
            <a:ext cx="1293900" cy="370389"/>
          </a:xfrm>
          <a:prstGeom prst="rect">
            <a:avLst/>
          </a:prstGeom>
          <a:noFill/>
          <a:ln>
            <a:noFill/>
          </a:ln>
        </p:spPr>
      </p:pic>
      <p:sp>
        <p:nvSpPr>
          <p:cNvPr id="595" name="Google Shape;595;p41"/>
          <p:cNvSpPr/>
          <p:nvPr/>
        </p:nvSpPr>
        <p:spPr>
          <a:xfrm rot="5965889">
            <a:off x="4708396" y="2445610"/>
            <a:ext cx="2072732" cy="2244413"/>
          </a:xfrm>
          <a:custGeom>
            <a:rect b="b" l="l" r="r" t="t"/>
            <a:pathLst>
              <a:path extrusionOk="0" h="63686" w="59019">
                <a:moveTo>
                  <a:pt x="29100" y="29755"/>
                </a:moveTo>
                <a:cubicBezTo>
                  <a:pt x="26455" y="26981"/>
                  <a:pt x="18649" y="22272"/>
                  <a:pt x="18649" y="17369"/>
                </a:cubicBezTo>
                <a:cubicBezTo>
                  <a:pt x="18649" y="12466"/>
                  <a:pt x="24584" y="1694"/>
                  <a:pt x="29100" y="339"/>
                </a:cubicBezTo>
                <a:cubicBezTo>
                  <a:pt x="33616" y="-1016"/>
                  <a:pt x="40841" y="3822"/>
                  <a:pt x="45743" y="9241"/>
                </a:cubicBezTo>
                <a:cubicBezTo>
                  <a:pt x="50646" y="14660"/>
                  <a:pt x="57225" y="26142"/>
                  <a:pt x="58515" y="32851"/>
                </a:cubicBezTo>
                <a:cubicBezTo>
                  <a:pt x="59805" y="39560"/>
                  <a:pt x="58774" y="44398"/>
                  <a:pt x="53484" y="49494"/>
                </a:cubicBezTo>
                <a:cubicBezTo>
                  <a:pt x="48194" y="54590"/>
                  <a:pt x="35357" y="62396"/>
                  <a:pt x="26777" y="63428"/>
                </a:cubicBezTo>
                <a:cubicBezTo>
                  <a:pt x="18197" y="64460"/>
                  <a:pt x="5812" y="59235"/>
                  <a:pt x="2006" y="55687"/>
                </a:cubicBezTo>
                <a:cubicBezTo>
                  <a:pt x="-1800" y="52139"/>
                  <a:pt x="716" y="44204"/>
                  <a:pt x="3941" y="42140"/>
                </a:cubicBezTo>
                <a:cubicBezTo>
                  <a:pt x="7167" y="40076"/>
                  <a:pt x="18005" y="44076"/>
                  <a:pt x="21359" y="43302"/>
                </a:cubicBezTo>
                <a:cubicBezTo>
                  <a:pt x="24714" y="42528"/>
                  <a:pt x="21875" y="39044"/>
                  <a:pt x="24068" y="37496"/>
                </a:cubicBezTo>
                <a:cubicBezTo>
                  <a:pt x="26261" y="35948"/>
                  <a:pt x="33679" y="35302"/>
                  <a:pt x="34518" y="34012"/>
                </a:cubicBezTo>
                <a:cubicBezTo>
                  <a:pt x="35357" y="32722"/>
                  <a:pt x="31745" y="32529"/>
                  <a:pt x="29100" y="29755"/>
                </a:cubicBezTo>
                <a:close/>
              </a:path>
            </a:pathLst>
          </a:custGeom>
          <a:solidFill>
            <a:srgbClr val="BFD6FF">
              <a:alpha val="67600"/>
            </a:srgbClr>
          </a:solidFill>
          <a:ln cap="flat" cmpd="sng" w="19050">
            <a:solidFill>
              <a:srgbClr val="0000C3"/>
            </a:solidFill>
            <a:prstDash val="solid"/>
            <a:round/>
            <a:headEnd len="med" w="med" type="none"/>
            <a:tailEnd len="med" w="med" type="none"/>
          </a:ln>
        </p:spPr>
      </p:sp>
      <p:sp>
        <p:nvSpPr>
          <p:cNvPr id="596" name="Google Shape;596;p41"/>
          <p:cNvSpPr/>
          <p:nvPr/>
        </p:nvSpPr>
        <p:spPr>
          <a:xfrm rot="-1148667">
            <a:off x="2268304" y="3009968"/>
            <a:ext cx="1532241" cy="1140544"/>
          </a:xfrm>
          <a:prstGeom prst="wedgeEllipseCallout">
            <a:avLst>
              <a:gd fmla="val 20568" name="adj1"/>
              <a:gd fmla="val -132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X}" id="597" name="Google Shape;597;p41" title="MathEquation,#000000"/>
          <p:cNvPicPr preferRelativeResize="0"/>
          <p:nvPr/>
        </p:nvPicPr>
        <p:blipFill>
          <a:blip r:embed="rId6">
            <a:alphaModFix/>
          </a:blip>
          <a:stretch>
            <a:fillRect/>
          </a:stretch>
        </p:blipFill>
        <p:spPr>
          <a:xfrm>
            <a:off x="2737559" y="3343918"/>
            <a:ext cx="500352" cy="556498"/>
          </a:xfrm>
          <a:prstGeom prst="rect">
            <a:avLst/>
          </a:prstGeom>
          <a:noFill/>
          <a:ln>
            <a:noFill/>
          </a:ln>
        </p:spPr>
      </p:pic>
      <p:pic>
        <p:nvPicPr>
          <p:cNvPr descr="\mathcal{Y}" id="598" name="Google Shape;598;p41" title="MathEquation,#000000"/>
          <p:cNvPicPr preferRelativeResize="0"/>
          <p:nvPr/>
        </p:nvPicPr>
        <p:blipFill>
          <a:blip r:embed="rId7">
            <a:alphaModFix/>
          </a:blip>
          <a:stretch>
            <a:fillRect/>
          </a:stretch>
        </p:blipFill>
        <p:spPr>
          <a:xfrm>
            <a:off x="6048845" y="3554096"/>
            <a:ext cx="370560" cy="586648"/>
          </a:xfrm>
          <a:prstGeom prst="rect">
            <a:avLst/>
          </a:prstGeom>
          <a:noFill/>
          <a:ln>
            <a:noFill/>
          </a:ln>
        </p:spPr>
      </p:pic>
      <p:pic>
        <p:nvPicPr>
          <p:cNvPr descr="f" id="599" name="Google Shape;599;p41" title="MathEquation,#000000"/>
          <p:cNvPicPr preferRelativeResize="0"/>
          <p:nvPr/>
        </p:nvPicPr>
        <p:blipFill>
          <a:blip r:embed="rId8">
            <a:alphaModFix/>
          </a:blip>
          <a:stretch>
            <a:fillRect/>
          </a:stretch>
        </p:blipFill>
        <p:spPr>
          <a:xfrm>
            <a:off x="4095743" y="2908330"/>
            <a:ext cx="222916" cy="435590"/>
          </a:xfrm>
          <a:prstGeom prst="rect">
            <a:avLst/>
          </a:prstGeom>
          <a:noFill/>
          <a:ln>
            <a:noFill/>
          </a:ln>
        </p:spPr>
      </p:pic>
      <p:sp>
        <p:nvSpPr>
          <p:cNvPr id="600" name="Google Shape;600;p41"/>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cxnSp>
        <p:nvCxnSpPr>
          <p:cNvPr id="601" name="Google Shape;601;p41"/>
          <p:cNvCxnSpPr/>
          <p:nvPr/>
        </p:nvCxnSpPr>
        <p:spPr>
          <a:xfrm>
            <a:off x="4029288" y="3490875"/>
            <a:ext cx="3558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304800" y="0"/>
            <a:ext cx="9495691"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42"/>
          <p:cNvPicPr preferRelativeResize="0"/>
          <p:nvPr/>
        </p:nvPicPr>
        <p:blipFill>
          <a:blip r:embed="rId3">
            <a:alphaModFix/>
          </a:blip>
          <a:stretch>
            <a:fillRect/>
          </a:stretch>
        </p:blipFill>
        <p:spPr>
          <a:xfrm>
            <a:off x="7759848" y="3356361"/>
            <a:ext cx="1131875" cy="1236375"/>
          </a:xfrm>
          <a:prstGeom prst="rect">
            <a:avLst/>
          </a:prstGeom>
          <a:noFill/>
          <a:ln>
            <a:noFill/>
          </a:ln>
        </p:spPr>
      </p:pic>
      <p:sp>
        <p:nvSpPr>
          <p:cNvPr id="608" name="Google Shape;608;p42"/>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sp>
        <p:nvSpPr>
          <p:cNvPr id="609" name="Google Shape;609;p42"/>
          <p:cNvSpPr txBox="1"/>
          <p:nvPr/>
        </p:nvSpPr>
        <p:spPr>
          <a:xfrm>
            <a:off x="260675" y="741500"/>
            <a:ext cx="7605000" cy="34482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chemeClr val="dk1"/>
              </a:buClr>
              <a:buSzPts val="1900"/>
              <a:buFont typeface="Helvetica Neue Light"/>
              <a:buChar char="●"/>
            </a:pPr>
            <a:r>
              <a:rPr lang="en" sz="1900">
                <a:solidFill>
                  <a:schemeClr val="dk1"/>
                </a:solidFill>
                <a:latin typeface="Helvetica Neue Light"/>
                <a:ea typeface="Helvetica Neue Light"/>
                <a:cs typeface="Helvetica Neue Light"/>
                <a:sym typeface="Helvetica Neue Light"/>
              </a:rPr>
              <a:t>Applications: robust trajectory optimization, robust MPC, …</a:t>
            </a:r>
            <a:endParaRPr sz="1900">
              <a:solidFill>
                <a:schemeClr val="dk1"/>
              </a:solidFill>
              <a:latin typeface="Helvetica Neue Light"/>
              <a:ea typeface="Helvetica Neue Light"/>
              <a:cs typeface="Helvetica Neue Light"/>
              <a:sym typeface="Helvetica Neue Light"/>
            </a:endParaRPr>
          </a:p>
          <a:p>
            <a:pPr indent="-342900" lvl="1" marL="914400" marR="0" rtl="0" algn="l">
              <a:lnSpc>
                <a:spcPct val="150000"/>
              </a:lnSpc>
              <a:spcBef>
                <a:spcPts val="400"/>
              </a:spcBef>
              <a:spcAft>
                <a:spcPts val="0"/>
              </a:spcAft>
              <a:buClr>
                <a:schemeClr val="dk1"/>
              </a:buClr>
              <a:buSzPts val="1800"/>
              <a:buFont typeface="Helvetica Neue Light"/>
              <a:buChar char="○"/>
            </a:pPr>
            <a:r>
              <a:rPr i="1" lang="en" sz="1800">
                <a:solidFill>
                  <a:schemeClr val="dk1"/>
                </a:solidFill>
                <a:latin typeface="Helvetica Neue Light"/>
                <a:ea typeface="Helvetica Neue Light"/>
                <a:cs typeface="Helvetica Neue Light"/>
                <a:sym typeface="Helvetica Neue Light"/>
              </a:rPr>
              <a:t>Convex over-approximations are often sufficient</a:t>
            </a:r>
            <a:endParaRPr i="1" sz="1800">
              <a:solidFill>
                <a:schemeClr val="dk1"/>
              </a:solidFill>
              <a:latin typeface="Helvetica Neue Light"/>
              <a:ea typeface="Helvetica Neue Light"/>
              <a:cs typeface="Helvetica Neue Light"/>
              <a:sym typeface="Helvetica Neue Light"/>
            </a:endParaRPr>
          </a:p>
          <a:p>
            <a:pPr indent="-349250" lvl="0" marL="457200" marR="0" rtl="0" algn="l">
              <a:lnSpc>
                <a:spcPct val="115000"/>
              </a:lnSpc>
              <a:spcBef>
                <a:spcPts val="400"/>
              </a:spcBef>
              <a:spcAft>
                <a:spcPts val="0"/>
              </a:spcAft>
              <a:buClr>
                <a:schemeClr val="dk1"/>
              </a:buClr>
              <a:buSzPts val="1900"/>
              <a:buFont typeface="Helvetica Neue Light"/>
              <a:buChar char="●"/>
            </a:pPr>
            <a:r>
              <a:rPr lang="en" sz="1900">
                <a:solidFill>
                  <a:schemeClr val="dk1"/>
                </a:solidFill>
                <a:latin typeface="Helvetica Neue Light"/>
                <a:ea typeface="Helvetica Neue Light"/>
                <a:cs typeface="Helvetica Neue Light"/>
                <a:sym typeface="Helvetica Neue Light"/>
              </a:rPr>
              <a:t>Polytopic &amp; ellipsoidal reachable sets for systems with disturbances </a:t>
            </a:r>
            <a:endParaRPr sz="1900">
              <a:solidFill>
                <a:schemeClr val="dk1"/>
              </a:solidFill>
              <a:latin typeface="Helvetica Neue Light"/>
              <a:ea typeface="Helvetica Neue Light"/>
              <a:cs typeface="Helvetica Neue Light"/>
              <a:sym typeface="Helvetica Neue Light"/>
            </a:endParaRPr>
          </a:p>
          <a:p>
            <a:pPr indent="-349250" lvl="1" marL="914400" marR="0" rtl="0" algn="l">
              <a:lnSpc>
                <a:spcPct val="100000"/>
              </a:lnSpc>
              <a:spcBef>
                <a:spcPts val="400"/>
              </a:spcBef>
              <a:spcAft>
                <a:spcPts val="0"/>
              </a:spcAft>
              <a:buClr>
                <a:schemeClr val="dk1"/>
              </a:buClr>
              <a:buSzPts val="1900"/>
              <a:buFont typeface="Helvetica Neue Light"/>
              <a:buChar char="○"/>
            </a:pPr>
            <a:r>
              <a:rPr lang="en" sz="1300">
                <a:solidFill>
                  <a:schemeClr val="dk1"/>
                </a:solidFill>
                <a:latin typeface="Helvetica Neue Light"/>
                <a:ea typeface="Helvetica Neue Light"/>
                <a:cs typeface="Helvetica Neue Light"/>
                <a:sym typeface="Helvetica Neue Light"/>
              </a:rPr>
              <a:t>Problem-specific: linear/polynomial dynamics </a:t>
            </a:r>
            <a:r>
              <a:rPr lang="en" sz="1100">
                <a:solidFill>
                  <a:schemeClr val="dk1"/>
                </a:solidFill>
                <a:latin typeface="Helvetica Neue Light"/>
                <a:ea typeface="Helvetica Neue Light"/>
                <a:cs typeface="Helvetica Neue Light"/>
                <a:sym typeface="Helvetica Neue Light"/>
              </a:rPr>
              <a:t>(Girard, 2005), (Chen et al, 2013), (Althoff et al, 2021)</a:t>
            </a:r>
            <a:endParaRPr sz="1100">
              <a:solidFill>
                <a:schemeClr val="dk1"/>
              </a:solidFill>
              <a:latin typeface="Helvetica Neue Light"/>
              <a:ea typeface="Helvetica Neue Light"/>
              <a:cs typeface="Helvetica Neue Light"/>
              <a:sym typeface="Helvetica Neue Light"/>
            </a:endParaRPr>
          </a:p>
          <a:p>
            <a:pPr indent="-349250" lvl="1" marL="914400" marR="0" rtl="0" algn="l">
              <a:lnSpc>
                <a:spcPct val="100000"/>
              </a:lnSpc>
              <a:spcBef>
                <a:spcPts val="0"/>
              </a:spcBef>
              <a:spcAft>
                <a:spcPts val="0"/>
              </a:spcAft>
              <a:buClr>
                <a:schemeClr val="dk1"/>
              </a:buClr>
              <a:buSzPts val="1900"/>
              <a:buFont typeface="Helvetica Neue Light"/>
              <a:buChar char="○"/>
            </a:pPr>
            <a:r>
              <a:rPr lang="en" sz="1300">
                <a:solidFill>
                  <a:schemeClr val="dk1"/>
                </a:solidFill>
                <a:latin typeface="Helvetica Neue Light"/>
                <a:ea typeface="Helvetica Neue Light"/>
                <a:cs typeface="Helvetica Neue Light"/>
                <a:sym typeface="Helvetica Neue Light"/>
              </a:rPr>
              <a:t>Nonlinear: techniques that use monotonicity or bound linearization error via Lipschitz constants (Koller et al., 2018)</a:t>
            </a:r>
            <a:endParaRPr sz="1300">
              <a:solidFill>
                <a:schemeClr val="dk1"/>
              </a:solidFill>
              <a:latin typeface="Helvetica Neue Light"/>
              <a:ea typeface="Helvetica Neue Light"/>
              <a:cs typeface="Helvetica Neue Light"/>
              <a:sym typeface="Helvetica Neue Light"/>
            </a:endParaRPr>
          </a:p>
          <a:p>
            <a:pPr indent="-349250" lvl="1" marL="914400" rtl="0" algn="l">
              <a:spcBef>
                <a:spcPts val="0"/>
              </a:spcBef>
              <a:spcAft>
                <a:spcPts val="0"/>
              </a:spcAft>
              <a:buClr>
                <a:schemeClr val="dk1"/>
              </a:buClr>
              <a:buSzPts val="1900"/>
              <a:buFont typeface="Helvetica Neue Light"/>
              <a:buChar char="○"/>
            </a:pPr>
            <a:r>
              <a:rPr lang="en" sz="1300">
                <a:solidFill>
                  <a:schemeClr val="dk1"/>
                </a:solidFill>
                <a:latin typeface="Helvetica Neue Light"/>
                <a:ea typeface="Helvetica Neue Light"/>
                <a:cs typeface="Helvetica Neue Light"/>
                <a:sym typeface="Helvetica Neue Light"/>
              </a:rPr>
              <a:t>Difficult to account for parametric uncertainty: time correlations along state trajectories</a:t>
            </a:r>
            <a:endParaRPr sz="1300">
              <a:solidFill>
                <a:schemeClr val="dk1"/>
              </a:solidFill>
              <a:latin typeface="Helvetica Neue Light"/>
              <a:ea typeface="Helvetica Neue Light"/>
              <a:cs typeface="Helvetica Neue Light"/>
              <a:sym typeface="Helvetica Neue Light"/>
            </a:endParaRPr>
          </a:p>
          <a:p>
            <a:pPr indent="-349250" lvl="0" marL="457200" marR="0" rtl="0" algn="l">
              <a:lnSpc>
                <a:spcPct val="115000"/>
              </a:lnSpc>
              <a:spcBef>
                <a:spcPts val="1000"/>
              </a:spcBef>
              <a:spcAft>
                <a:spcPts val="0"/>
              </a:spcAft>
              <a:buClr>
                <a:schemeClr val="dk1"/>
              </a:buClr>
              <a:buSzPts val="1900"/>
              <a:buFont typeface="Helvetica Neue Light"/>
              <a:buChar char="●"/>
            </a:pPr>
            <a:r>
              <a:rPr lang="en" sz="1900">
                <a:solidFill>
                  <a:schemeClr val="dk1"/>
                </a:solidFill>
                <a:latin typeface="Helvetica Neue Light"/>
                <a:ea typeface="Helvetica Neue Light"/>
                <a:cs typeface="Helvetica Neue Light"/>
                <a:sym typeface="Helvetica Neue Light"/>
              </a:rPr>
              <a:t>Neural network verification community</a:t>
            </a:r>
            <a:endParaRPr sz="1900">
              <a:solidFill>
                <a:schemeClr val="dk1"/>
              </a:solidFill>
              <a:latin typeface="Helvetica Neue Light"/>
              <a:ea typeface="Helvetica Neue Light"/>
              <a:cs typeface="Helvetica Neue Light"/>
              <a:sym typeface="Helvetica Neue Light"/>
            </a:endParaRPr>
          </a:p>
          <a:p>
            <a:pPr indent="-349250" lvl="1" marL="914400" marR="0" rtl="0" algn="l">
              <a:lnSpc>
                <a:spcPct val="100000"/>
              </a:lnSpc>
              <a:spcBef>
                <a:spcPts val="400"/>
              </a:spcBef>
              <a:spcAft>
                <a:spcPts val="0"/>
              </a:spcAft>
              <a:buClr>
                <a:schemeClr val="dk1"/>
              </a:buClr>
              <a:buSzPts val="1900"/>
              <a:buFont typeface="Helvetica Neue Light"/>
              <a:buChar char="○"/>
            </a:pPr>
            <a:r>
              <a:rPr lang="en" sz="1300">
                <a:solidFill>
                  <a:schemeClr val="dk1"/>
                </a:solidFill>
                <a:latin typeface="Helvetica Neue Light"/>
                <a:ea typeface="Helvetica Neue Light"/>
                <a:cs typeface="Helvetica Neue Light"/>
                <a:sym typeface="Helvetica Neue Light"/>
              </a:rPr>
              <a:t>(Chen et al, 2013), (Weimer et al, 2019), (Fazlyab et al, 2019), (Tran et al, 2019), (Ivanov, 2019), (Everett et al, 2021) developed libraries for NN verification (Flow*, Verisig, LipSDP)</a:t>
            </a:r>
            <a:endParaRPr sz="1300">
              <a:solidFill>
                <a:schemeClr val="dk1"/>
              </a:solidFill>
              <a:latin typeface="Helvetica Neue Light"/>
              <a:ea typeface="Helvetica Neue Light"/>
              <a:cs typeface="Helvetica Neue Light"/>
              <a:sym typeface="Helvetica Neue Light"/>
            </a:endParaRPr>
          </a:p>
          <a:p>
            <a:pPr indent="-349250" lvl="0" marL="457200" marR="0" rtl="0" algn="l">
              <a:lnSpc>
                <a:spcPct val="115000"/>
              </a:lnSpc>
              <a:spcBef>
                <a:spcPts val="1000"/>
              </a:spcBef>
              <a:spcAft>
                <a:spcPts val="0"/>
              </a:spcAft>
              <a:buClr>
                <a:schemeClr val="dk1"/>
              </a:buClr>
              <a:buSzPts val="1900"/>
              <a:buChar char="●"/>
            </a:pPr>
            <a:r>
              <a:rPr lang="en" sz="1900">
                <a:solidFill>
                  <a:schemeClr val="dk1"/>
                </a:solidFill>
                <a:latin typeface="Helvetica Neue Light"/>
                <a:ea typeface="Helvetica Neue Light"/>
                <a:cs typeface="Helvetica Neue Light"/>
                <a:sym typeface="Helvetica Neue Light"/>
              </a:rPr>
              <a:t>How can we compute accurate approximations in milliseconds?</a:t>
            </a:r>
            <a:endParaRPr sz="1900">
              <a:solidFill>
                <a:schemeClr val="dk1"/>
              </a:solidFill>
              <a:latin typeface="Helvetica Neue Light"/>
              <a:ea typeface="Helvetica Neue Light"/>
              <a:cs typeface="Helvetica Neue Light"/>
              <a:sym typeface="Helvetica Neue Light"/>
            </a:endParaRPr>
          </a:p>
          <a:p>
            <a:pPr indent="-336550" lvl="1" marL="914400" marR="0" rtl="0" algn="l">
              <a:lnSpc>
                <a:spcPct val="150000"/>
              </a:lnSpc>
              <a:spcBef>
                <a:spcPts val="400"/>
              </a:spcBef>
              <a:spcAft>
                <a:spcPts val="40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Sampling-based approaches </a:t>
            </a:r>
            <a:r>
              <a:rPr lang="en" sz="1200">
                <a:solidFill>
                  <a:schemeClr val="dk1"/>
                </a:solidFill>
                <a:latin typeface="Helvetica Neue Light"/>
                <a:ea typeface="Helvetica Neue Light"/>
                <a:cs typeface="Helvetica Neue Light"/>
                <a:sym typeface="Helvetica Neue Light"/>
              </a:rPr>
              <a:t>(Devonport &amp; Arcak, 2020, Thorpe et al, 2021)</a:t>
            </a:r>
            <a:endParaRPr sz="1200">
              <a:solidFill>
                <a:schemeClr val="dk1"/>
              </a:solidFill>
              <a:latin typeface="Helvetica Neue Light"/>
              <a:ea typeface="Helvetica Neue Light"/>
              <a:cs typeface="Helvetica Neue Light"/>
              <a:sym typeface="Helvetica Neue Light"/>
            </a:endParaRPr>
          </a:p>
        </p:txBody>
      </p:sp>
      <p:sp>
        <p:nvSpPr>
          <p:cNvPr id="610" name="Google Shape;610;p42"/>
          <p:cNvSpPr txBox="1"/>
          <p:nvPr>
            <p:ph idx="4294967295" type="title"/>
          </p:nvPr>
        </p:nvSpPr>
        <p:spPr>
          <a:xfrm>
            <a:off x="363300" y="-58900"/>
            <a:ext cx="8417400" cy="6369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Helvetica Neue Light"/>
              <a:buNone/>
            </a:pPr>
            <a:r>
              <a:rPr lang="en">
                <a:latin typeface="Helvetica Neue Light"/>
                <a:ea typeface="Helvetica Neue Light"/>
                <a:cs typeface="Helvetica Neue Light"/>
                <a:sym typeface="Helvetica Neue Light"/>
              </a:rPr>
              <a:t>Related work</a:t>
            </a:r>
            <a:endParaRPr/>
          </a:p>
        </p:txBody>
      </p:sp>
      <p:pic>
        <p:nvPicPr>
          <p:cNvPr id="611" name="Google Shape;611;p42"/>
          <p:cNvPicPr preferRelativeResize="0"/>
          <p:nvPr/>
        </p:nvPicPr>
        <p:blipFill rotWithShape="1">
          <a:blip r:embed="rId4">
            <a:alphaModFix/>
          </a:blip>
          <a:srcRect b="8283" l="12798" r="4199" t="3306"/>
          <a:stretch/>
        </p:blipFill>
        <p:spPr>
          <a:xfrm>
            <a:off x="7941875" y="652750"/>
            <a:ext cx="846125" cy="1875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3"/>
          <p:cNvSpPr txBox="1"/>
          <p:nvPr/>
        </p:nvSpPr>
        <p:spPr>
          <a:xfrm>
            <a:off x="2334775" y="1031075"/>
            <a:ext cx="6544500" cy="11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compact				</a:t>
            </a:r>
            <a:r>
              <a:rPr lang="en" sz="2000">
                <a:solidFill>
                  <a:schemeClr val="dk1"/>
                </a:solidFill>
                <a:latin typeface="Helvetica Neue Light"/>
                <a:ea typeface="Helvetica Neue Light"/>
                <a:cs typeface="Helvetica Neue Light"/>
                <a:sym typeface="Helvetica Neue Light"/>
              </a:rPr>
              <a:t>reachable set to estimate</a:t>
            </a:r>
            <a:endParaRPr sz="20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continuous</a:t>
            </a:r>
            <a:endParaRPr sz="2000">
              <a:latin typeface="Helvetica Neue Light"/>
              <a:ea typeface="Helvetica Neue Light"/>
              <a:cs typeface="Helvetica Neue Light"/>
              <a:sym typeface="Helvetica Neue Light"/>
            </a:endParaRPr>
          </a:p>
        </p:txBody>
      </p:sp>
      <p:sp>
        <p:nvSpPr>
          <p:cNvPr id="618" name="Google Shape;618;p43"/>
          <p:cNvSpPr txBox="1"/>
          <p:nvPr>
            <p:ph idx="4294967295" type="title"/>
          </p:nvPr>
        </p:nvSpPr>
        <p:spPr>
          <a:xfrm>
            <a:off x="159600" y="-800"/>
            <a:ext cx="7758000" cy="636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262626"/>
              </a:buClr>
              <a:buSzPts val="2070"/>
              <a:buFont typeface="Helvetica Neue Light"/>
              <a:buNone/>
            </a:pPr>
            <a:r>
              <a:rPr lang="en" sz="2685">
                <a:latin typeface="Helvetica Neue Light"/>
                <a:ea typeface="Helvetica Neue Light"/>
                <a:cs typeface="Helvetica Neue Light"/>
                <a:sym typeface="Helvetica Neue Light"/>
              </a:rPr>
              <a:t>Sampling-based</a:t>
            </a:r>
            <a:r>
              <a:rPr lang="en" sz="2685">
                <a:latin typeface="Helvetica Neue Light"/>
                <a:ea typeface="Helvetica Neue Light"/>
                <a:cs typeface="Helvetica Neue Light"/>
                <a:sym typeface="Helvetica Neue Light"/>
              </a:rPr>
              <a:t> reachability analysis</a:t>
            </a:r>
            <a:endParaRPr sz="3000">
              <a:latin typeface="Helvetica Neue Light"/>
              <a:ea typeface="Helvetica Neue Light"/>
              <a:cs typeface="Helvetica Neue Light"/>
              <a:sym typeface="Helvetica Neue Light"/>
            </a:endParaRPr>
          </a:p>
        </p:txBody>
      </p:sp>
      <p:pic>
        <p:nvPicPr>
          <p:cNvPr descr="f:\mathbb{R}^p\to\mathbb{R}^n" id="619" name="Google Shape;619;p43" title="MathEquation,#000000"/>
          <p:cNvPicPr preferRelativeResize="0"/>
          <p:nvPr/>
        </p:nvPicPr>
        <p:blipFill>
          <a:blip r:embed="rId3">
            <a:alphaModFix/>
          </a:blip>
          <a:stretch>
            <a:fillRect/>
          </a:stretch>
        </p:blipFill>
        <p:spPr>
          <a:xfrm>
            <a:off x="589600" y="1606167"/>
            <a:ext cx="1434352" cy="304800"/>
          </a:xfrm>
          <a:prstGeom prst="rect">
            <a:avLst/>
          </a:prstGeom>
          <a:noFill/>
          <a:ln>
            <a:noFill/>
          </a:ln>
        </p:spPr>
      </p:pic>
      <p:pic>
        <p:nvPicPr>
          <p:cNvPr descr="\mathcal{X}\subset\mathbb{R}^p" id="620" name="Google Shape;620;p43" title="MathEquation,#000000"/>
          <p:cNvPicPr preferRelativeResize="0"/>
          <p:nvPr/>
        </p:nvPicPr>
        <p:blipFill>
          <a:blip r:embed="rId4">
            <a:alphaModFix/>
          </a:blip>
          <a:stretch>
            <a:fillRect/>
          </a:stretch>
        </p:blipFill>
        <p:spPr>
          <a:xfrm>
            <a:off x="1018625" y="1156474"/>
            <a:ext cx="957146" cy="277575"/>
          </a:xfrm>
          <a:prstGeom prst="rect">
            <a:avLst/>
          </a:prstGeom>
          <a:noFill/>
          <a:ln>
            <a:noFill/>
          </a:ln>
        </p:spPr>
      </p:pic>
      <p:pic>
        <p:nvPicPr>
          <p:cNvPr descr="\mathcal{Y}=f(\mathcal{X})" id="621" name="Google Shape;621;p43" title="MathEquation,#000000"/>
          <p:cNvPicPr preferRelativeResize="0"/>
          <p:nvPr/>
        </p:nvPicPr>
        <p:blipFill>
          <a:blip r:embed="rId5">
            <a:alphaModFix/>
          </a:blip>
          <a:stretch>
            <a:fillRect/>
          </a:stretch>
        </p:blipFill>
        <p:spPr>
          <a:xfrm>
            <a:off x="5803888" y="1559100"/>
            <a:ext cx="1293900" cy="370389"/>
          </a:xfrm>
          <a:prstGeom prst="rect">
            <a:avLst/>
          </a:prstGeom>
          <a:noFill/>
          <a:ln>
            <a:noFill/>
          </a:ln>
        </p:spPr>
      </p:pic>
      <p:sp>
        <p:nvSpPr>
          <p:cNvPr id="622" name="Google Shape;622;p43"/>
          <p:cNvSpPr/>
          <p:nvPr/>
        </p:nvSpPr>
        <p:spPr>
          <a:xfrm>
            <a:off x="6802214" y="2616886"/>
            <a:ext cx="1907894" cy="1835472"/>
          </a:xfrm>
          <a:custGeom>
            <a:rect b="b" l="l" r="r" t="t"/>
            <a:pathLst>
              <a:path extrusionOk="0" h="61495" w="65177">
                <a:moveTo>
                  <a:pt x="269" y="33724"/>
                </a:moveTo>
                <a:cubicBezTo>
                  <a:pt x="-53" y="30695"/>
                  <a:pt x="-246" y="28375"/>
                  <a:pt x="656" y="24831"/>
                </a:cubicBezTo>
                <a:cubicBezTo>
                  <a:pt x="1558" y="21287"/>
                  <a:pt x="3684" y="16261"/>
                  <a:pt x="5682" y="12459"/>
                </a:cubicBezTo>
                <a:cubicBezTo>
                  <a:pt x="7680" y="8657"/>
                  <a:pt x="10258" y="4018"/>
                  <a:pt x="12642" y="2020"/>
                </a:cubicBezTo>
                <a:cubicBezTo>
                  <a:pt x="15026" y="22"/>
                  <a:pt x="16637" y="-493"/>
                  <a:pt x="19988" y="473"/>
                </a:cubicBezTo>
                <a:cubicBezTo>
                  <a:pt x="23339" y="1440"/>
                  <a:pt x="28816" y="5435"/>
                  <a:pt x="32747" y="7819"/>
                </a:cubicBezTo>
                <a:cubicBezTo>
                  <a:pt x="36678" y="10203"/>
                  <a:pt x="39256" y="11750"/>
                  <a:pt x="43573" y="14779"/>
                </a:cubicBezTo>
                <a:cubicBezTo>
                  <a:pt x="47891" y="17808"/>
                  <a:pt x="55108" y="23027"/>
                  <a:pt x="58652" y="25991"/>
                </a:cubicBezTo>
                <a:cubicBezTo>
                  <a:pt x="62196" y="28955"/>
                  <a:pt x="64000" y="30051"/>
                  <a:pt x="64838" y="32564"/>
                </a:cubicBezTo>
                <a:cubicBezTo>
                  <a:pt x="65676" y="35077"/>
                  <a:pt x="64838" y="38428"/>
                  <a:pt x="63678" y="41070"/>
                </a:cubicBezTo>
                <a:cubicBezTo>
                  <a:pt x="62518" y="43712"/>
                  <a:pt x="60649" y="45903"/>
                  <a:pt x="57878" y="48416"/>
                </a:cubicBezTo>
                <a:cubicBezTo>
                  <a:pt x="55107" y="50929"/>
                  <a:pt x="51241" y="54087"/>
                  <a:pt x="47052" y="56149"/>
                </a:cubicBezTo>
                <a:cubicBezTo>
                  <a:pt x="42864" y="58211"/>
                  <a:pt x="37773" y="60016"/>
                  <a:pt x="32747" y="60789"/>
                </a:cubicBezTo>
                <a:cubicBezTo>
                  <a:pt x="27721" y="61562"/>
                  <a:pt x="20955" y="61885"/>
                  <a:pt x="16895" y="60789"/>
                </a:cubicBezTo>
                <a:cubicBezTo>
                  <a:pt x="12835" y="59694"/>
                  <a:pt x="10773" y="57180"/>
                  <a:pt x="8389" y="54216"/>
                </a:cubicBezTo>
                <a:cubicBezTo>
                  <a:pt x="6005" y="51252"/>
                  <a:pt x="3942" y="46418"/>
                  <a:pt x="2589" y="43003"/>
                </a:cubicBezTo>
                <a:cubicBezTo>
                  <a:pt x="1236" y="39588"/>
                  <a:pt x="591" y="36753"/>
                  <a:pt x="269" y="33724"/>
                </a:cubicBezTo>
                <a:close/>
              </a:path>
            </a:pathLst>
          </a:custGeom>
          <a:solidFill>
            <a:srgbClr val="FCE5CD"/>
          </a:solidFill>
          <a:ln cap="flat" cmpd="sng" w="19050">
            <a:solidFill>
              <a:srgbClr val="990000"/>
            </a:solidFill>
            <a:prstDash val="solid"/>
            <a:round/>
            <a:headEnd len="med" w="med" type="none"/>
            <a:tailEnd len="med" w="med" type="none"/>
          </a:ln>
        </p:spPr>
      </p:sp>
      <p:sp>
        <p:nvSpPr>
          <p:cNvPr id="623" name="Google Shape;623;p43"/>
          <p:cNvSpPr/>
          <p:nvPr/>
        </p:nvSpPr>
        <p:spPr>
          <a:xfrm rot="5953246">
            <a:off x="6862112" y="2670273"/>
            <a:ext cx="1760564" cy="1865245"/>
          </a:xfrm>
          <a:custGeom>
            <a:rect b="b" l="l" r="r" t="t"/>
            <a:pathLst>
              <a:path extrusionOk="0" h="63686" w="59019">
                <a:moveTo>
                  <a:pt x="29100" y="29755"/>
                </a:moveTo>
                <a:cubicBezTo>
                  <a:pt x="26455" y="26981"/>
                  <a:pt x="18649" y="22272"/>
                  <a:pt x="18649" y="17369"/>
                </a:cubicBezTo>
                <a:cubicBezTo>
                  <a:pt x="18649" y="12466"/>
                  <a:pt x="24584" y="1694"/>
                  <a:pt x="29100" y="339"/>
                </a:cubicBezTo>
                <a:cubicBezTo>
                  <a:pt x="33616" y="-1016"/>
                  <a:pt x="40841" y="3822"/>
                  <a:pt x="45743" y="9241"/>
                </a:cubicBezTo>
                <a:cubicBezTo>
                  <a:pt x="50646" y="14660"/>
                  <a:pt x="57225" y="26142"/>
                  <a:pt x="58515" y="32851"/>
                </a:cubicBezTo>
                <a:cubicBezTo>
                  <a:pt x="59805" y="39560"/>
                  <a:pt x="58774" y="44398"/>
                  <a:pt x="53484" y="49494"/>
                </a:cubicBezTo>
                <a:cubicBezTo>
                  <a:pt x="48194" y="54590"/>
                  <a:pt x="35357" y="62396"/>
                  <a:pt x="26777" y="63428"/>
                </a:cubicBezTo>
                <a:cubicBezTo>
                  <a:pt x="18197" y="64460"/>
                  <a:pt x="5812" y="59235"/>
                  <a:pt x="2006" y="55687"/>
                </a:cubicBezTo>
                <a:cubicBezTo>
                  <a:pt x="-1800" y="52139"/>
                  <a:pt x="716" y="44204"/>
                  <a:pt x="3941" y="42140"/>
                </a:cubicBezTo>
                <a:cubicBezTo>
                  <a:pt x="7167" y="40076"/>
                  <a:pt x="18005" y="44076"/>
                  <a:pt x="21359" y="43302"/>
                </a:cubicBezTo>
                <a:cubicBezTo>
                  <a:pt x="24714" y="42528"/>
                  <a:pt x="21875" y="39044"/>
                  <a:pt x="24068" y="37496"/>
                </a:cubicBezTo>
                <a:cubicBezTo>
                  <a:pt x="26261" y="35948"/>
                  <a:pt x="33679" y="35302"/>
                  <a:pt x="34518" y="34012"/>
                </a:cubicBezTo>
                <a:cubicBezTo>
                  <a:pt x="35357" y="32722"/>
                  <a:pt x="31745" y="32529"/>
                  <a:pt x="29100" y="29755"/>
                </a:cubicBezTo>
                <a:close/>
              </a:path>
            </a:pathLst>
          </a:custGeom>
          <a:solidFill>
            <a:srgbClr val="BFD6FF">
              <a:alpha val="67600"/>
            </a:srgbClr>
          </a:solidFill>
          <a:ln cap="flat" cmpd="sng" w="19050">
            <a:solidFill>
              <a:srgbClr val="0000C3"/>
            </a:solidFill>
            <a:prstDash val="solid"/>
            <a:round/>
            <a:headEnd len="med" w="med" type="none"/>
            <a:tailEnd len="med" w="med" type="none"/>
          </a:ln>
        </p:spPr>
      </p:sp>
      <p:sp>
        <p:nvSpPr>
          <p:cNvPr id="624" name="Google Shape;624;p43"/>
          <p:cNvSpPr/>
          <p:nvPr/>
        </p:nvSpPr>
        <p:spPr>
          <a:xfrm rot="-1173575">
            <a:off x="4853557" y="3129929"/>
            <a:ext cx="1276035" cy="967119"/>
          </a:xfrm>
          <a:prstGeom prst="wedgeEllipseCallout">
            <a:avLst>
              <a:gd fmla="val 20568" name="adj1"/>
              <a:gd fmla="val -132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X}" id="625" name="Google Shape;625;p43" title="MathEquation,#000000"/>
          <p:cNvPicPr preferRelativeResize="0"/>
          <p:nvPr/>
        </p:nvPicPr>
        <p:blipFill>
          <a:blip r:embed="rId6">
            <a:alphaModFix/>
          </a:blip>
          <a:stretch>
            <a:fillRect/>
          </a:stretch>
        </p:blipFill>
        <p:spPr>
          <a:xfrm>
            <a:off x="5198809" y="3171328"/>
            <a:ext cx="415550" cy="472973"/>
          </a:xfrm>
          <a:prstGeom prst="rect">
            <a:avLst/>
          </a:prstGeom>
          <a:noFill/>
          <a:ln>
            <a:noFill/>
          </a:ln>
        </p:spPr>
      </p:pic>
      <p:pic>
        <p:nvPicPr>
          <p:cNvPr descr="\mathcal{Y}" id="626" name="Google Shape;626;p43" title="MathEquation,#000000"/>
          <p:cNvPicPr preferRelativeResize="0"/>
          <p:nvPr/>
        </p:nvPicPr>
        <p:blipFill>
          <a:blip r:embed="rId7">
            <a:alphaModFix/>
          </a:blip>
          <a:stretch>
            <a:fillRect/>
          </a:stretch>
        </p:blipFill>
        <p:spPr>
          <a:xfrm>
            <a:off x="7994978" y="3591250"/>
            <a:ext cx="307756" cy="498597"/>
          </a:xfrm>
          <a:prstGeom prst="rect">
            <a:avLst/>
          </a:prstGeom>
          <a:noFill/>
          <a:ln>
            <a:noFill/>
          </a:ln>
        </p:spPr>
      </p:pic>
      <p:pic>
        <p:nvPicPr>
          <p:cNvPr descr="x_i" id="627" name="Google Shape;627;p43" title="MathEquation,#000000"/>
          <p:cNvPicPr preferRelativeResize="0"/>
          <p:nvPr/>
        </p:nvPicPr>
        <p:blipFill>
          <a:blip r:embed="rId8">
            <a:alphaModFix/>
          </a:blip>
          <a:stretch>
            <a:fillRect/>
          </a:stretch>
        </p:blipFill>
        <p:spPr>
          <a:xfrm>
            <a:off x="5417694" y="3815535"/>
            <a:ext cx="279074" cy="242587"/>
          </a:xfrm>
          <a:prstGeom prst="rect">
            <a:avLst/>
          </a:prstGeom>
          <a:noFill/>
          <a:ln>
            <a:noFill/>
          </a:ln>
        </p:spPr>
      </p:pic>
      <p:cxnSp>
        <p:nvCxnSpPr>
          <p:cNvPr id="628" name="Google Shape;628;p43"/>
          <p:cNvCxnSpPr/>
          <p:nvPr/>
        </p:nvCxnSpPr>
        <p:spPr>
          <a:xfrm>
            <a:off x="5378799" y="4058121"/>
            <a:ext cx="1848300" cy="163500"/>
          </a:xfrm>
          <a:prstGeom prst="straightConnector1">
            <a:avLst/>
          </a:prstGeom>
          <a:noFill/>
          <a:ln cap="flat" cmpd="sng" w="9525">
            <a:solidFill>
              <a:srgbClr val="000000"/>
            </a:solidFill>
            <a:prstDash val="lgDash"/>
            <a:round/>
            <a:headEnd len="med" w="med" type="oval"/>
            <a:tailEnd len="med" w="med" type="triangle"/>
          </a:ln>
        </p:spPr>
      </p:cxnSp>
      <p:cxnSp>
        <p:nvCxnSpPr>
          <p:cNvPr id="629" name="Google Shape;629;p43"/>
          <p:cNvCxnSpPr>
            <a:endCxn id="630" idx="1"/>
          </p:cNvCxnSpPr>
          <p:nvPr/>
        </p:nvCxnSpPr>
        <p:spPr>
          <a:xfrm flipH="1" rot="10800000">
            <a:off x="5913784" y="2860896"/>
            <a:ext cx="1275900" cy="629400"/>
          </a:xfrm>
          <a:prstGeom prst="straightConnector1">
            <a:avLst/>
          </a:prstGeom>
          <a:noFill/>
          <a:ln cap="flat" cmpd="sng" w="9525">
            <a:solidFill>
              <a:srgbClr val="000000"/>
            </a:solidFill>
            <a:prstDash val="lgDash"/>
            <a:round/>
            <a:headEnd len="med" w="med" type="oval"/>
            <a:tailEnd len="med" w="med" type="triangle"/>
          </a:ln>
        </p:spPr>
      </p:cxnSp>
      <p:cxnSp>
        <p:nvCxnSpPr>
          <p:cNvPr id="631" name="Google Shape;631;p43"/>
          <p:cNvCxnSpPr/>
          <p:nvPr/>
        </p:nvCxnSpPr>
        <p:spPr>
          <a:xfrm flipH="1" rot="10800000">
            <a:off x="5017962" y="3591335"/>
            <a:ext cx="1897500" cy="117000"/>
          </a:xfrm>
          <a:prstGeom prst="straightConnector1">
            <a:avLst/>
          </a:prstGeom>
          <a:noFill/>
          <a:ln cap="flat" cmpd="sng" w="9525">
            <a:solidFill>
              <a:srgbClr val="000000"/>
            </a:solidFill>
            <a:prstDash val="lgDash"/>
            <a:round/>
            <a:headEnd len="med" w="med" type="oval"/>
            <a:tailEnd len="med" w="med" type="triangle"/>
          </a:ln>
        </p:spPr>
      </p:cxnSp>
      <p:pic>
        <p:nvPicPr>
          <p:cNvPr descr="\cdot" id="632" name="Google Shape;632;p43" title="MathEquation,#000000"/>
          <p:cNvPicPr preferRelativeResize="0"/>
          <p:nvPr/>
        </p:nvPicPr>
        <p:blipFill>
          <a:blip r:embed="rId9">
            <a:alphaModFix/>
          </a:blip>
          <a:stretch>
            <a:fillRect/>
          </a:stretch>
        </p:blipFill>
        <p:spPr>
          <a:xfrm>
            <a:off x="7189684" y="4116073"/>
            <a:ext cx="185136" cy="331380"/>
          </a:xfrm>
          <a:prstGeom prst="rect">
            <a:avLst/>
          </a:prstGeom>
          <a:noFill/>
          <a:ln>
            <a:noFill/>
          </a:ln>
        </p:spPr>
      </p:pic>
      <p:pic>
        <p:nvPicPr>
          <p:cNvPr descr="\cdot" id="633" name="Google Shape;633;p43" title="MathEquation,#000000"/>
          <p:cNvPicPr preferRelativeResize="0"/>
          <p:nvPr/>
        </p:nvPicPr>
        <p:blipFill>
          <a:blip r:embed="rId9">
            <a:alphaModFix/>
          </a:blip>
          <a:stretch>
            <a:fillRect/>
          </a:stretch>
        </p:blipFill>
        <p:spPr>
          <a:xfrm>
            <a:off x="6922035" y="3479284"/>
            <a:ext cx="185136" cy="331380"/>
          </a:xfrm>
          <a:prstGeom prst="rect">
            <a:avLst/>
          </a:prstGeom>
          <a:noFill/>
          <a:ln>
            <a:noFill/>
          </a:ln>
        </p:spPr>
      </p:pic>
      <p:pic>
        <p:nvPicPr>
          <p:cNvPr descr="\cdot" id="630" name="Google Shape;630;p43" title="MathEquation,#000000"/>
          <p:cNvPicPr preferRelativeResize="0"/>
          <p:nvPr/>
        </p:nvPicPr>
        <p:blipFill>
          <a:blip r:embed="rId9">
            <a:alphaModFix/>
          </a:blip>
          <a:stretch>
            <a:fillRect/>
          </a:stretch>
        </p:blipFill>
        <p:spPr>
          <a:xfrm>
            <a:off x="7189684" y="2695206"/>
            <a:ext cx="185136" cy="331380"/>
          </a:xfrm>
          <a:prstGeom prst="rect">
            <a:avLst/>
          </a:prstGeom>
          <a:noFill/>
          <a:ln>
            <a:noFill/>
          </a:ln>
        </p:spPr>
      </p:pic>
      <p:pic>
        <p:nvPicPr>
          <p:cNvPr descr="\cdot" id="634" name="Google Shape;634;p43" title="MathEquation,#000000"/>
          <p:cNvPicPr preferRelativeResize="0"/>
          <p:nvPr/>
        </p:nvPicPr>
        <p:blipFill>
          <a:blip r:embed="rId9">
            <a:alphaModFix/>
          </a:blip>
          <a:stretch>
            <a:fillRect/>
          </a:stretch>
        </p:blipFill>
        <p:spPr>
          <a:xfrm>
            <a:off x="7903415" y="4116073"/>
            <a:ext cx="185136" cy="331380"/>
          </a:xfrm>
          <a:prstGeom prst="rect">
            <a:avLst/>
          </a:prstGeom>
          <a:noFill/>
          <a:ln>
            <a:noFill/>
          </a:ln>
        </p:spPr>
      </p:pic>
      <p:pic>
        <p:nvPicPr>
          <p:cNvPr descr="\cdot" id="635" name="Google Shape;635;p43" title="MathEquation,#000000"/>
          <p:cNvPicPr preferRelativeResize="0"/>
          <p:nvPr/>
        </p:nvPicPr>
        <p:blipFill>
          <a:blip r:embed="rId9">
            <a:alphaModFix/>
          </a:blip>
          <a:stretch>
            <a:fillRect/>
          </a:stretch>
        </p:blipFill>
        <p:spPr>
          <a:xfrm>
            <a:off x="8438713" y="3570253"/>
            <a:ext cx="185136" cy="331380"/>
          </a:xfrm>
          <a:prstGeom prst="rect">
            <a:avLst/>
          </a:prstGeom>
          <a:noFill/>
          <a:ln>
            <a:noFill/>
          </a:ln>
        </p:spPr>
      </p:pic>
      <p:pic>
        <p:nvPicPr>
          <p:cNvPr descr="y_i" id="636" name="Google Shape;636;p43" title="MathEquation,#000000"/>
          <p:cNvPicPr preferRelativeResize="0"/>
          <p:nvPr/>
        </p:nvPicPr>
        <p:blipFill>
          <a:blip r:embed="rId10">
            <a:alphaModFix/>
          </a:blip>
          <a:stretch>
            <a:fillRect/>
          </a:stretch>
        </p:blipFill>
        <p:spPr>
          <a:xfrm>
            <a:off x="7421213" y="4109330"/>
            <a:ext cx="279062" cy="286680"/>
          </a:xfrm>
          <a:prstGeom prst="rect">
            <a:avLst/>
          </a:prstGeom>
          <a:noFill/>
          <a:ln>
            <a:noFill/>
          </a:ln>
        </p:spPr>
      </p:pic>
      <p:pic>
        <p:nvPicPr>
          <p:cNvPr descr="\hat{\mathcal{Y}}_\epsilon" id="637" name="Google Shape;637;p43" title="MathEquation,#a40000"/>
          <p:cNvPicPr preferRelativeResize="0"/>
          <p:nvPr/>
        </p:nvPicPr>
        <p:blipFill>
          <a:blip r:embed="rId11">
            <a:alphaModFix/>
          </a:blip>
          <a:stretch>
            <a:fillRect/>
          </a:stretch>
        </p:blipFill>
        <p:spPr>
          <a:xfrm>
            <a:off x="8202894" y="2578225"/>
            <a:ext cx="476786" cy="579131"/>
          </a:xfrm>
          <a:prstGeom prst="rect">
            <a:avLst/>
          </a:prstGeom>
          <a:noFill/>
          <a:ln>
            <a:noFill/>
          </a:ln>
        </p:spPr>
      </p:pic>
      <p:pic>
        <p:nvPicPr>
          <p:cNvPr descr="M" id="638" name="Google Shape;638;p43" title="MathEquation,#a40000"/>
          <p:cNvPicPr preferRelativeResize="0"/>
          <p:nvPr/>
        </p:nvPicPr>
        <p:blipFill>
          <a:blip r:embed="rId12">
            <a:alphaModFix/>
          </a:blip>
          <a:stretch>
            <a:fillRect/>
          </a:stretch>
        </p:blipFill>
        <p:spPr>
          <a:xfrm>
            <a:off x="8525617" y="2578225"/>
            <a:ext cx="277448" cy="242587"/>
          </a:xfrm>
          <a:prstGeom prst="rect">
            <a:avLst/>
          </a:prstGeom>
          <a:noFill/>
          <a:ln>
            <a:noFill/>
          </a:ln>
        </p:spPr>
      </p:pic>
      <p:cxnSp>
        <p:nvCxnSpPr>
          <p:cNvPr id="639" name="Google Shape;639;p43"/>
          <p:cNvCxnSpPr/>
          <p:nvPr/>
        </p:nvCxnSpPr>
        <p:spPr>
          <a:xfrm flipH="1" rot="10800000">
            <a:off x="7817301" y="2988700"/>
            <a:ext cx="158400" cy="196200"/>
          </a:xfrm>
          <a:prstGeom prst="straightConnector1">
            <a:avLst/>
          </a:prstGeom>
          <a:noFill/>
          <a:ln cap="flat" cmpd="sng" w="9525">
            <a:solidFill>
              <a:schemeClr val="dk1"/>
            </a:solidFill>
            <a:prstDash val="solid"/>
            <a:round/>
            <a:headEnd len="med" w="med" type="stealth"/>
            <a:tailEnd len="med" w="med" type="stealth"/>
          </a:ln>
        </p:spPr>
      </p:cxnSp>
      <p:pic>
        <p:nvPicPr>
          <p:cNvPr descr="\epsilon" id="640" name="Google Shape;640;p43" title="MathEquation,#000000"/>
          <p:cNvPicPr preferRelativeResize="0"/>
          <p:nvPr/>
        </p:nvPicPr>
        <p:blipFill>
          <a:blip r:embed="rId13">
            <a:alphaModFix/>
          </a:blip>
          <a:stretch>
            <a:fillRect/>
          </a:stretch>
        </p:blipFill>
        <p:spPr>
          <a:xfrm>
            <a:off x="7728771" y="2917926"/>
            <a:ext cx="120158" cy="204196"/>
          </a:xfrm>
          <a:prstGeom prst="rect">
            <a:avLst/>
          </a:prstGeom>
          <a:noFill/>
          <a:ln>
            <a:noFill/>
          </a:ln>
        </p:spPr>
      </p:pic>
      <p:pic>
        <p:nvPicPr>
          <p:cNvPr descr="f" id="641" name="Google Shape;641;p43" title="MathEquation,#000000"/>
          <p:cNvPicPr preferRelativeResize="0"/>
          <p:nvPr/>
        </p:nvPicPr>
        <p:blipFill>
          <a:blip r:embed="rId14">
            <a:alphaModFix/>
          </a:blip>
          <a:stretch>
            <a:fillRect/>
          </a:stretch>
        </p:blipFill>
        <p:spPr>
          <a:xfrm>
            <a:off x="6301400" y="2834923"/>
            <a:ext cx="185136" cy="370213"/>
          </a:xfrm>
          <a:prstGeom prst="rect">
            <a:avLst/>
          </a:prstGeom>
          <a:noFill/>
          <a:ln>
            <a:noFill/>
          </a:ln>
        </p:spPr>
      </p:pic>
      <p:sp>
        <p:nvSpPr>
          <p:cNvPr id="642" name="Google Shape;642;p4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43" name="Google Shape;643;p43"/>
          <p:cNvSpPr txBox="1"/>
          <p:nvPr/>
        </p:nvSpPr>
        <p:spPr>
          <a:xfrm>
            <a:off x="477375" y="2520225"/>
            <a:ext cx="3639300" cy="11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3 parameters:</a:t>
            </a:r>
            <a:endParaRPr sz="2000">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SzPts val="1700"/>
              <a:buFont typeface="Helvetica Neue Light"/>
              <a:buAutoNum type="arabicParenR"/>
            </a:pPr>
            <a:r>
              <a:rPr lang="en" sz="1700">
                <a:latin typeface="Helvetica Neue Light"/>
                <a:ea typeface="Helvetica Neue Light"/>
                <a:cs typeface="Helvetica Neue Light"/>
                <a:sym typeface="Helvetica Neue Light"/>
              </a:rPr>
              <a:t>a number of samples</a:t>
            </a:r>
            <a:endParaRPr sz="1700">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SzPts val="1700"/>
              <a:buFont typeface="Helvetica Neue Light"/>
              <a:buAutoNum type="arabicParenR"/>
            </a:pPr>
            <a:r>
              <a:rPr lang="en" sz="1700">
                <a:latin typeface="Helvetica Neue Light"/>
                <a:ea typeface="Helvetica Neue Light"/>
                <a:cs typeface="Helvetica Neue Light"/>
                <a:sym typeface="Helvetica Neue Light"/>
              </a:rPr>
              <a:t>a padding constant </a:t>
            </a:r>
            <a:endParaRPr sz="1700">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SzPts val="1700"/>
              <a:buFont typeface="Helvetica Neue Light"/>
              <a:buAutoNum type="arabicParenR"/>
            </a:pPr>
            <a:r>
              <a:rPr lang="en" sz="1700">
                <a:latin typeface="Helvetica Neue Light"/>
                <a:ea typeface="Helvetica Neue Light"/>
                <a:cs typeface="Helvetica Neue Light"/>
                <a:sym typeface="Helvetica Neue Light"/>
              </a:rPr>
              <a:t>a probability measure</a:t>
            </a:r>
            <a:endParaRPr sz="17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 sz="1700">
                <a:latin typeface="Helvetica Neue Light"/>
                <a:ea typeface="Helvetica Neue Light"/>
                <a:cs typeface="Helvetica Neue Light"/>
                <a:sym typeface="Helvetica Neue Light"/>
              </a:rPr>
              <a:t>   	on </a:t>
            </a:r>
            <a:endParaRPr sz="1700">
              <a:latin typeface="Helvetica Neue Light"/>
              <a:ea typeface="Helvetica Neue Light"/>
              <a:cs typeface="Helvetica Neue Light"/>
              <a:sym typeface="Helvetica Neue Light"/>
            </a:endParaRPr>
          </a:p>
        </p:txBody>
      </p:sp>
      <p:pic>
        <p:nvPicPr>
          <p:cNvPr descr="M\in\mathbb{N}" id="644" name="Google Shape;644;p43" title="MathEquation,#000000"/>
          <p:cNvPicPr preferRelativeResize="0"/>
          <p:nvPr/>
        </p:nvPicPr>
        <p:blipFill>
          <a:blip r:embed="rId15">
            <a:alphaModFix/>
          </a:blip>
          <a:stretch>
            <a:fillRect/>
          </a:stretch>
        </p:blipFill>
        <p:spPr>
          <a:xfrm>
            <a:off x="3125975" y="3108650"/>
            <a:ext cx="797504" cy="240250"/>
          </a:xfrm>
          <a:prstGeom prst="rect">
            <a:avLst/>
          </a:prstGeom>
          <a:noFill/>
          <a:ln>
            <a:noFill/>
          </a:ln>
        </p:spPr>
      </p:pic>
      <p:pic>
        <p:nvPicPr>
          <p:cNvPr descr="\epsilon&gt;0" id="645" name="Google Shape;645;p43" title="MathEquation,#000000"/>
          <p:cNvPicPr preferRelativeResize="0"/>
          <p:nvPr/>
        </p:nvPicPr>
        <p:blipFill>
          <a:blip r:embed="rId16">
            <a:alphaModFix/>
          </a:blip>
          <a:stretch>
            <a:fillRect/>
          </a:stretch>
        </p:blipFill>
        <p:spPr>
          <a:xfrm>
            <a:off x="3028325" y="3499313"/>
            <a:ext cx="574076" cy="231066"/>
          </a:xfrm>
          <a:prstGeom prst="rect">
            <a:avLst/>
          </a:prstGeom>
          <a:noFill/>
          <a:ln>
            <a:noFill/>
          </a:ln>
        </p:spPr>
      </p:pic>
      <p:pic>
        <p:nvPicPr>
          <p:cNvPr descr="\mathbb{P}_{\mathcal{X}}" id="646" name="Google Shape;646;p43" title="MathEquation,#000000"/>
          <p:cNvPicPr preferRelativeResize="0"/>
          <p:nvPr/>
        </p:nvPicPr>
        <p:blipFill>
          <a:blip r:embed="rId17">
            <a:alphaModFix/>
          </a:blip>
          <a:stretch>
            <a:fillRect/>
          </a:stretch>
        </p:blipFill>
        <p:spPr>
          <a:xfrm>
            <a:off x="3193300" y="3835075"/>
            <a:ext cx="383396" cy="304800"/>
          </a:xfrm>
          <a:prstGeom prst="rect">
            <a:avLst/>
          </a:prstGeom>
          <a:noFill/>
          <a:ln>
            <a:noFill/>
          </a:ln>
        </p:spPr>
      </p:pic>
      <p:pic>
        <p:nvPicPr>
          <p:cNvPr descr="(\mathbb{R}^p,\mathcal{B}(\mathbb{R}^p))" id="647" name="Google Shape;647;p43" title="MathEquation,#000000"/>
          <p:cNvPicPr preferRelativeResize="0"/>
          <p:nvPr/>
        </p:nvPicPr>
        <p:blipFill>
          <a:blip r:embed="rId18">
            <a:alphaModFix/>
          </a:blip>
          <a:stretch>
            <a:fillRect/>
          </a:stretch>
        </p:blipFill>
        <p:spPr>
          <a:xfrm>
            <a:off x="1408501" y="4139875"/>
            <a:ext cx="1162618" cy="277575"/>
          </a:xfrm>
          <a:prstGeom prst="rect">
            <a:avLst/>
          </a:prstGeom>
          <a:noFill/>
          <a:ln>
            <a:noFill/>
          </a:ln>
        </p:spPr>
      </p:pic>
      <p:sp>
        <p:nvSpPr>
          <p:cNvPr id="648" name="Google Shape;648;p43"/>
          <p:cNvSpPr/>
          <p:nvPr/>
        </p:nvSpPr>
        <p:spPr>
          <a:xfrm>
            <a:off x="7024450" y="2812750"/>
            <a:ext cx="1509200" cy="1420425"/>
          </a:xfrm>
          <a:custGeom>
            <a:rect b="b" l="l" r="r" t="t"/>
            <a:pathLst>
              <a:path extrusionOk="0" h="56817" w="60368">
                <a:moveTo>
                  <a:pt x="0" y="31515"/>
                </a:moveTo>
                <a:lnTo>
                  <a:pt x="10653" y="0"/>
                </a:lnTo>
                <a:lnTo>
                  <a:pt x="60368" y="35066"/>
                </a:lnTo>
                <a:lnTo>
                  <a:pt x="38618" y="56373"/>
                </a:lnTo>
                <a:lnTo>
                  <a:pt x="10653" y="56817"/>
                </a:lnTo>
                <a:close/>
              </a:path>
            </a:pathLst>
          </a:custGeom>
          <a:noFill/>
          <a:ln cap="flat" cmpd="sng" w="9525">
            <a:solidFill>
              <a:schemeClr val="dk1"/>
            </a:solidFill>
            <a:prstDash val="dash"/>
            <a:round/>
            <a:headEnd len="med" w="med" type="none"/>
            <a:tailEnd len="med" w="med" type="none"/>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4"/>
          <p:cNvSpPr txBox="1"/>
          <p:nvPr/>
        </p:nvSpPr>
        <p:spPr>
          <a:xfrm>
            <a:off x="2334775" y="1031075"/>
            <a:ext cx="6544500" cy="11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compact				</a:t>
            </a:r>
            <a:r>
              <a:rPr lang="en" sz="2000">
                <a:solidFill>
                  <a:schemeClr val="dk1"/>
                </a:solidFill>
                <a:latin typeface="Helvetica Neue Light"/>
                <a:ea typeface="Helvetica Neue Light"/>
                <a:cs typeface="Helvetica Neue Light"/>
                <a:sym typeface="Helvetica Neue Light"/>
              </a:rPr>
              <a:t>reachable set to estimate</a:t>
            </a:r>
            <a:endParaRPr sz="20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continuous</a:t>
            </a:r>
            <a:endParaRPr sz="2000">
              <a:latin typeface="Helvetica Neue Light"/>
              <a:ea typeface="Helvetica Neue Light"/>
              <a:cs typeface="Helvetica Neue Light"/>
              <a:sym typeface="Helvetica Neue Light"/>
            </a:endParaRPr>
          </a:p>
        </p:txBody>
      </p:sp>
      <p:sp>
        <p:nvSpPr>
          <p:cNvPr id="655" name="Google Shape;655;p44"/>
          <p:cNvSpPr txBox="1"/>
          <p:nvPr>
            <p:ph idx="4294967295" type="title"/>
          </p:nvPr>
        </p:nvSpPr>
        <p:spPr>
          <a:xfrm>
            <a:off x="159600" y="-800"/>
            <a:ext cx="7758000" cy="636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262626"/>
              </a:buClr>
              <a:buSzPts val="2070"/>
              <a:buFont typeface="Helvetica Neue Light"/>
              <a:buNone/>
            </a:pPr>
            <a:r>
              <a:rPr lang="en" sz="2685">
                <a:latin typeface="Helvetica Neue Light"/>
                <a:ea typeface="Helvetica Neue Light"/>
                <a:cs typeface="Helvetica Neue Light"/>
                <a:sym typeface="Helvetica Neue Light"/>
              </a:rPr>
              <a:t>Sampling-based reachability analysis</a:t>
            </a:r>
            <a:endParaRPr sz="3000">
              <a:latin typeface="Helvetica Neue Light"/>
              <a:ea typeface="Helvetica Neue Light"/>
              <a:cs typeface="Helvetica Neue Light"/>
              <a:sym typeface="Helvetica Neue Light"/>
            </a:endParaRPr>
          </a:p>
        </p:txBody>
      </p:sp>
      <p:pic>
        <p:nvPicPr>
          <p:cNvPr descr="f:\mathbb{R}^p\to\mathbb{R}^n" id="656" name="Google Shape;656;p44" title="MathEquation,#000000"/>
          <p:cNvPicPr preferRelativeResize="0"/>
          <p:nvPr/>
        </p:nvPicPr>
        <p:blipFill>
          <a:blip r:embed="rId3">
            <a:alphaModFix/>
          </a:blip>
          <a:stretch>
            <a:fillRect/>
          </a:stretch>
        </p:blipFill>
        <p:spPr>
          <a:xfrm>
            <a:off x="589600" y="1606167"/>
            <a:ext cx="1434352" cy="304800"/>
          </a:xfrm>
          <a:prstGeom prst="rect">
            <a:avLst/>
          </a:prstGeom>
          <a:noFill/>
          <a:ln>
            <a:noFill/>
          </a:ln>
        </p:spPr>
      </p:pic>
      <p:pic>
        <p:nvPicPr>
          <p:cNvPr descr="\mathcal{X}\subset\mathbb{R}^p" id="657" name="Google Shape;657;p44" title="MathEquation,#000000"/>
          <p:cNvPicPr preferRelativeResize="0"/>
          <p:nvPr/>
        </p:nvPicPr>
        <p:blipFill>
          <a:blip r:embed="rId4">
            <a:alphaModFix/>
          </a:blip>
          <a:stretch>
            <a:fillRect/>
          </a:stretch>
        </p:blipFill>
        <p:spPr>
          <a:xfrm>
            <a:off x="1018625" y="1156474"/>
            <a:ext cx="957146" cy="277575"/>
          </a:xfrm>
          <a:prstGeom prst="rect">
            <a:avLst/>
          </a:prstGeom>
          <a:noFill/>
          <a:ln>
            <a:noFill/>
          </a:ln>
        </p:spPr>
      </p:pic>
      <p:pic>
        <p:nvPicPr>
          <p:cNvPr descr="\mathcal{Y}=f(\mathcal{X})" id="658" name="Google Shape;658;p44" title="MathEquation,#000000"/>
          <p:cNvPicPr preferRelativeResize="0"/>
          <p:nvPr/>
        </p:nvPicPr>
        <p:blipFill>
          <a:blip r:embed="rId5">
            <a:alphaModFix/>
          </a:blip>
          <a:stretch>
            <a:fillRect/>
          </a:stretch>
        </p:blipFill>
        <p:spPr>
          <a:xfrm>
            <a:off x="5803888" y="1559100"/>
            <a:ext cx="1293900" cy="370389"/>
          </a:xfrm>
          <a:prstGeom prst="rect">
            <a:avLst/>
          </a:prstGeom>
          <a:noFill/>
          <a:ln>
            <a:noFill/>
          </a:ln>
        </p:spPr>
      </p:pic>
      <p:sp>
        <p:nvSpPr>
          <p:cNvPr id="659" name="Google Shape;659;p44"/>
          <p:cNvSpPr/>
          <p:nvPr/>
        </p:nvSpPr>
        <p:spPr>
          <a:xfrm>
            <a:off x="6802214" y="2616886"/>
            <a:ext cx="1907894" cy="1835472"/>
          </a:xfrm>
          <a:custGeom>
            <a:rect b="b" l="l" r="r" t="t"/>
            <a:pathLst>
              <a:path extrusionOk="0" h="61495" w="65177">
                <a:moveTo>
                  <a:pt x="269" y="33724"/>
                </a:moveTo>
                <a:cubicBezTo>
                  <a:pt x="-53" y="30695"/>
                  <a:pt x="-246" y="28375"/>
                  <a:pt x="656" y="24831"/>
                </a:cubicBezTo>
                <a:cubicBezTo>
                  <a:pt x="1558" y="21287"/>
                  <a:pt x="3684" y="16261"/>
                  <a:pt x="5682" y="12459"/>
                </a:cubicBezTo>
                <a:cubicBezTo>
                  <a:pt x="7680" y="8657"/>
                  <a:pt x="10258" y="4018"/>
                  <a:pt x="12642" y="2020"/>
                </a:cubicBezTo>
                <a:cubicBezTo>
                  <a:pt x="15026" y="22"/>
                  <a:pt x="16637" y="-493"/>
                  <a:pt x="19988" y="473"/>
                </a:cubicBezTo>
                <a:cubicBezTo>
                  <a:pt x="23339" y="1440"/>
                  <a:pt x="28816" y="5435"/>
                  <a:pt x="32747" y="7819"/>
                </a:cubicBezTo>
                <a:cubicBezTo>
                  <a:pt x="36678" y="10203"/>
                  <a:pt x="39256" y="11750"/>
                  <a:pt x="43573" y="14779"/>
                </a:cubicBezTo>
                <a:cubicBezTo>
                  <a:pt x="47891" y="17808"/>
                  <a:pt x="55108" y="23027"/>
                  <a:pt x="58652" y="25991"/>
                </a:cubicBezTo>
                <a:cubicBezTo>
                  <a:pt x="62196" y="28955"/>
                  <a:pt x="64000" y="30051"/>
                  <a:pt x="64838" y="32564"/>
                </a:cubicBezTo>
                <a:cubicBezTo>
                  <a:pt x="65676" y="35077"/>
                  <a:pt x="64838" y="38428"/>
                  <a:pt x="63678" y="41070"/>
                </a:cubicBezTo>
                <a:cubicBezTo>
                  <a:pt x="62518" y="43712"/>
                  <a:pt x="60649" y="45903"/>
                  <a:pt x="57878" y="48416"/>
                </a:cubicBezTo>
                <a:cubicBezTo>
                  <a:pt x="55107" y="50929"/>
                  <a:pt x="51241" y="54087"/>
                  <a:pt x="47052" y="56149"/>
                </a:cubicBezTo>
                <a:cubicBezTo>
                  <a:pt x="42864" y="58211"/>
                  <a:pt x="37773" y="60016"/>
                  <a:pt x="32747" y="60789"/>
                </a:cubicBezTo>
                <a:cubicBezTo>
                  <a:pt x="27721" y="61562"/>
                  <a:pt x="20955" y="61885"/>
                  <a:pt x="16895" y="60789"/>
                </a:cubicBezTo>
                <a:cubicBezTo>
                  <a:pt x="12835" y="59694"/>
                  <a:pt x="10773" y="57180"/>
                  <a:pt x="8389" y="54216"/>
                </a:cubicBezTo>
                <a:cubicBezTo>
                  <a:pt x="6005" y="51252"/>
                  <a:pt x="3942" y="46418"/>
                  <a:pt x="2589" y="43003"/>
                </a:cubicBezTo>
                <a:cubicBezTo>
                  <a:pt x="1236" y="39588"/>
                  <a:pt x="591" y="36753"/>
                  <a:pt x="269" y="33724"/>
                </a:cubicBezTo>
                <a:close/>
              </a:path>
            </a:pathLst>
          </a:custGeom>
          <a:solidFill>
            <a:srgbClr val="FCE5CD"/>
          </a:solidFill>
          <a:ln cap="flat" cmpd="sng" w="19050">
            <a:solidFill>
              <a:srgbClr val="990000"/>
            </a:solidFill>
            <a:prstDash val="solid"/>
            <a:round/>
            <a:headEnd len="med" w="med" type="none"/>
            <a:tailEnd len="med" w="med" type="none"/>
          </a:ln>
        </p:spPr>
      </p:sp>
      <p:sp>
        <p:nvSpPr>
          <p:cNvPr id="660" name="Google Shape;660;p44"/>
          <p:cNvSpPr/>
          <p:nvPr/>
        </p:nvSpPr>
        <p:spPr>
          <a:xfrm rot="5953246">
            <a:off x="6862112" y="2670273"/>
            <a:ext cx="1760564" cy="1865245"/>
          </a:xfrm>
          <a:custGeom>
            <a:rect b="b" l="l" r="r" t="t"/>
            <a:pathLst>
              <a:path extrusionOk="0" h="63686" w="59019">
                <a:moveTo>
                  <a:pt x="29100" y="29755"/>
                </a:moveTo>
                <a:cubicBezTo>
                  <a:pt x="26455" y="26981"/>
                  <a:pt x="18649" y="22272"/>
                  <a:pt x="18649" y="17369"/>
                </a:cubicBezTo>
                <a:cubicBezTo>
                  <a:pt x="18649" y="12466"/>
                  <a:pt x="24584" y="1694"/>
                  <a:pt x="29100" y="339"/>
                </a:cubicBezTo>
                <a:cubicBezTo>
                  <a:pt x="33616" y="-1016"/>
                  <a:pt x="40841" y="3822"/>
                  <a:pt x="45743" y="9241"/>
                </a:cubicBezTo>
                <a:cubicBezTo>
                  <a:pt x="50646" y="14660"/>
                  <a:pt x="57225" y="26142"/>
                  <a:pt x="58515" y="32851"/>
                </a:cubicBezTo>
                <a:cubicBezTo>
                  <a:pt x="59805" y="39560"/>
                  <a:pt x="58774" y="44398"/>
                  <a:pt x="53484" y="49494"/>
                </a:cubicBezTo>
                <a:cubicBezTo>
                  <a:pt x="48194" y="54590"/>
                  <a:pt x="35357" y="62396"/>
                  <a:pt x="26777" y="63428"/>
                </a:cubicBezTo>
                <a:cubicBezTo>
                  <a:pt x="18197" y="64460"/>
                  <a:pt x="5812" y="59235"/>
                  <a:pt x="2006" y="55687"/>
                </a:cubicBezTo>
                <a:cubicBezTo>
                  <a:pt x="-1800" y="52139"/>
                  <a:pt x="716" y="44204"/>
                  <a:pt x="3941" y="42140"/>
                </a:cubicBezTo>
                <a:cubicBezTo>
                  <a:pt x="7167" y="40076"/>
                  <a:pt x="18005" y="44076"/>
                  <a:pt x="21359" y="43302"/>
                </a:cubicBezTo>
                <a:cubicBezTo>
                  <a:pt x="24714" y="42528"/>
                  <a:pt x="21875" y="39044"/>
                  <a:pt x="24068" y="37496"/>
                </a:cubicBezTo>
                <a:cubicBezTo>
                  <a:pt x="26261" y="35948"/>
                  <a:pt x="33679" y="35302"/>
                  <a:pt x="34518" y="34012"/>
                </a:cubicBezTo>
                <a:cubicBezTo>
                  <a:pt x="35357" y="32722"/>
                  <a:pt x="31745" y="32529"/>
                  <a:pt x="29100" y="29755"/>
                </a:cubicBezTo>
                <a:close/>
              </a:path>
            </a:pathLst>
          </a:custGeom>
          <a:solidFill>
            <a:srgbClr val="BFD6FF">
              <a:alpha val="67600"/>
            </a:srgbClr>
          </a:solidFill>
          <a:ln cap="flat" cmpd="sng" w="19050">
            <a:solidFill>
              <a:srgbClr val="0000C3"/>
            </a:solidFill>
            <a:prstDash val="solid"/>
            <a:round/>
            <a:headEnd len="med" w="med" type="none"/>
            <a:tailEnd len="med" w="med" type="none"/>
          </a:ln>
        </p:spPr>
      </p:sp>
      <p:sp>
        <p:nvSpPr>
          <p:cNvPr id="661" name="Google Shape;661;p44"/>
          <p:cNvSpPr/>
          <p:nvPr/>
        </p:nvSpPr>
        <p:spPr>
          <a:xfrm rot="-1173575">
            <a:off x="4853557" y="3129929"/>
            <a:ext cx="1276035" cy="967119"/>
          </a:xfrm>
          <a:prstGeom prst="wedgeEllipseCallout">
            <a:avLst>
              <a:gd fmla="val 20568" name="adj1"/>
              <a:gd fmla="val -132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X}" id="662" name="Google Shape;662;p44" title="MathEquation,#000000"/>
          <p:cNvPicPr preferRelativeResize="0"/>
          <p:nvPr/>
        </p:nvPicPr>
        <p:blipFill>
          <a:blip r:embed="rId6">
            <a:alphaModFix/>
          </a:blip>
          <a:stretch>
            <a:fillRect/>
          </a:stretch>
        </p:blipFill>
        <p:spPr>
          <a:xfrm>
            <a:off x="5198809" y="3171328"/>
            <a:ext cx="415550" cy="472973"/>
          </a:xfrm>
          <a:prstGeom prst="rect">
            <a:avLst/>
          </a:prstGeom>
          <a:noFill/>
          <a:ln>
            <a:noFill/>
          </a:ln>
        </p:spPr>
      </p:pic>
      <p:pic>
        <p:nvPicPr>
          <p:cNvPr descr="\mathcal{Y}" id="663" name="Google Shape;663;p44" title="MathEquation,#000000"/>
          <p:cNvPicPr preferRelativeResize="0"/>
          <p:nvPr/>
        </p:nvPicPr>
        <p:blipFill>
          <a:blip r:embed="rId7">
            <a:alphaModFix/>
          </a:blip>
          <a:stretch>
            <a:fillRect/>
          </a:stretch>
        </p:blipFill>
        <p:spPr>
          <a:xfrm>
            <a:off x="7994978" y="3591250"/>
            <a:ext cx="307756" cy="498597"/>
          </a:xfrm>
          <a:prstGeom prst="rect">
            <a:avLst/>
          </a:prstGeom>
          <a:noFill/>
          <a:ln>
            <a:noFill/>
          </a:ln>
        </p:spPr>
      </p:pic>
      <p:pic>
        <p:nvPicPr>
          <p:cNvPr descr="x_i" id="664" name="Google Shape;664;p44" title="MathEquation,#000000"/>
          <p:cNvPicPr preferRelativeResize="0"/>
          <p:nvPr/>
        </p:nvPicPr>
        <p:blipFill>
          <a:blip r:embed="rId8">
            <a:alphaModFix/>
          </a:blip>
          <a:stretch>
            <a:fillRect/>
          </a:stretch>
        </p:blipFill>
        <p:spPr>
          <a:xfrm>
            <a:off x="5417694" y="3815535"/>
            <a:ext cx="279074" cy="242587"/>
          </a:xfrm>
          <a:prstGeom prst="rect">
            <a:avLst/>
          </a:prstGeom>
          <a:noFill/>
          <a:ln>
            <a:noFill/>
          </a:ln>
        </p:spPr>
      </p:pic>
      <p:cxnSp>
        <p:nvCxnSpPr>
          <p:cNvPr id="665" name="Google Shape;665;p44"/>
          <p:cNvCxnSpPr/>
          <p:nvPr/>
        </p:nvCxnSpPr>
        <p:spPr>
          <a:xfrm>
            <a:off x="5378799" y="4058121"/>
            <a:ext cx="1848300" cy="163500"/>
          </a:xfrm>
          <a:prstGeom prst="straightConnector1">
            <a:avLst/>
          </a:prstGeom>
          <a:noFill/>
          <a:ln cap="flat" cmpd="sng" w="9525">
            <a:solidFill>
              <a:srgbClr val="000000"/>
            </a:solidFill>
            <a:prstDash val="lgDash"/>
            <a:round/>
            <a:headEnd len="med" w="med" type="oval"/>
            <a:tailEnd len="med" w="med" type="triangle"/>
          </a:ln>
        </p:spPr>
      </p:cxnSp>
      <p:cxnSp>
        <p:nvCxnSpPr>
          <p:cNvPr id="666" name="Google Shape;666;p44"/>
          <p:cNvCxnSpPr>
            <a:endCxn id="667" idx="1"/>
          </p:cNvCxnSpPr>
          <p:nvPr/>
        </p:nvCxnSpPr>
        <p:spPr>
          <a:xfrm flipH="1" rot="10800000">
            <a:off x="5913784" y="2860896"/>
            <a:ext cx="1275900" cy="629400"/>
          </a:xfrm>
          <a:prstGeom prst="straightConnector1">
            <a:avLst/>
          </a:prstGeom>
          <a:noFill/>
          <a:ln cap="flat" cmpd="sng" w="9525">
            <a:solidFill>
              <a:srgbClr val="000000"/>
            </a:solidFill>
            <a:prstDash val="lgDash"/>
            <a:round/>
            <a:headEnd len="med" w="med" type="oval"/>
            <a:tailEnd len="med" w="med" type="triangle"/>
          </a:ln>
        </p:spPr>
      </p:cxnSp>
      <p:cxnSp>
        <p:nvCxnSpPr>
          <p:cNvPr id="668" name="Google Shape;668;p44"/>
          <p:cNvCxnSpPr/>
          <p:nvPr/>
        </p:nvCxnSpPr>
        <p:spPr>
          <a:xfrm flipH="1" rot="10800000">
            <a:off x="5017962" y="3591335"/>
            <a:ext cx="1897500" cy="117000"/>
          </a:xfrm>
          <a:prstGeom prst="straightConnector1">
            <a:avLst/>
          </a:prstGeom>
          <a:noFill/>
          <a:ln cap="flat" cmpd="sng" w="9525">
            <a:solidFill>
              <a:srgbClr val="000000"/>
            </a:solidFill>
            <a:prstDash val="lgDash"/>
            <a:round/>
            <a:headEnd len="med" w="med" type="oval"/>
            <a:tailEnd len="med" w="med" type="triangle"/>
          </a:ln>
        </p:spPr>
      </p:cxnSp>
      <p:pic>
        <p:nvPicPr>
          <p:cNvPr descr="\cdot" id="669" name="Google Shape;669;p44" title="MathEquation,#000000"/>
          <p:cNvPicPr preferRelativeResize="0"/>
          <p:nvPr/>
        </p:nvPicPr>
        <p:blipFill>
          <a:blip r:embed="rId9">
            <a:alphaModFix/>
          </a:blip>
          <a:stretch>
            <a:fillRect/>
          </a:stretch>
        </p:blipFill>
        <p:spPr>
          <a:xfrm>
            <a:off x="7189684" y="4116073"/>
            <a:ext cx="185136" cy="331380"/>
          </a:xfrm>
          <a:prstGeom prst="rect">
            <a:avLst/>
          </a:prstGeom>
          <a:noFill/>
          <a:ln>
            <a:noFill/>
          </a:ln>
        </p:spPr>
      </p:pic>
      <p:pic>
        <p:nvPicPr>
          <p:cNvPr descr="\cdot" id="670" name="Google Shape;670;p44" title="MathEquation,#000000"/>
          <p:cNvPicPr preferRelativeResize="0"/>
          <p:nvPr/>
        </p:nvPicPr>
        <p:blipFill>
          <a:blip r:embed="rId9">
            <a:alphaModFix/>
          </a:blip>
          <a:stretch>
            <a:fillRect/>
          </a:stretch>
        </p:blipFill>
        <p:spPr>
          <a:xfrm>
            <a:off x="6922035" y="3479284"/>
            <a:ext cx="185136" cy="331380"/>
          </a:xfrm>
          <a:prstGeom prst="rect">
            <a:avLst/>
          </a:prstGeom>
          <a:noFill/>
          <a:ln>
            <a:noFill/>
          </a:ln>
        </p:spPr>
      </p:pic>
      <p:pic>
        <p:nvPicPr>
          <p:cNvPr descr="\cdot" id="667" name="Google Shape;667;p44" title="MathEquation,#000000"/>
          <p:cNvPicPr preferRelativeResize="0"/>
          <p:nvPr/>
        </p:nvPicPr>
        <p:blipFill>
          <a:blip r:embed="rId9">
            <a:alphaModFix/>
          </a:blip>
          <a:stretch>
            <a:fillRect/>
          </a:stretch>
        </p:blipFill>
        <p:spPr>
          <a:xfrm>
            <a:off x="7189684" y="2695206"/>
            <a:ext cx="185136" cy="331380"/>
          </a:xfrm>
          <a:prstGeom prst="rect">
            <a:avLst/>
          </a:prstGeom>
          <a:noFill/>
          <a:ln>
            <a:noFill/>
          </a:ln>
        </p:spPr>
      </p:pic>
      <p:pic>
        <p:nvPicPr>
          <p:cNvPr descr="\cdot" id="671" name="Google Shape;671;p44" title="MathEquation,#000000"/>
          <p:cNvPicPr preferRelativeResize="0"/>
          <p:nvPr/>
        </p:nvPicPr>
        <p:blipFill>
          <a:blip r:embed="rId9">
            <a:alphaModFix/>
          </a:blip>
          <a:stretch>
            <a:fillRect/>
          </a:stretch>
        </p:blipFill>
        <p:spPr>
          <a:xfrm>
            <a:off x="7903415" y="4116073"/>
            <a:ext cx="185136" cy="331380"/>
          </a:xfrm>
          <a:prstGeom prst="rect">
            <a:avLst/>
          </a:prstGeom>
          <a:noFill/>
          <a:ln>
            <a:noFill/>
          </a:ln>
        </p:spPr>
      </p:pic>
      <p:pic>
        <p:nvPicPr>
          <p:cNvPr descr="\cdot" id="672" name="Google Shape;672;p44" title="MathEquation,#000000"/>
          <p:cNvPicPr preferRelativeResize="0"/>
          <p:nvPr/>
        </p:nvPicPr>
        <p:blipFill>
          <a:blip r:embed="rId9">
            <a:alphaModFix/>
          </a:blip>
          <a:stretch>
            <a:fillRect/>
          </a:stretch>
        </p:blipFill>
        <p:spPr>
          <a:xfrm>
            <a:off x="8438713" y="3570253"/>
            <a:ext cx="185136" cy="331380"/>
          </a:xfrm>
          <a:prstGeom prst="rect">
            <a:avLst/>
          </a:prstGeom>
          <a:noFill/>
          <a:ln>
            <a:noFill/>
          </a:ln>
        </p:spPr>
      </p:pic>
      <p:pic>
        <p:nvPicPr>
          <p:cNvPr descr="y_i" id="673" name="Google Shape;673;p44" title="MathEquation,#000000"/>
          <p:cNvPicPr preferRelativeResize="0"/>
          <p:nvPr/>
        </p:nvPicPr>
        <p:blipFill>
          <a:blip r:embed="rId10">
            <a:alphaModFix/>
          </a:blip>
          <a:stretch>
            <a:fillRect/>
          </a:stretch>
        </p:blipFill>
        <p:spPr>
          <a:xfrm>
            <a:off x="7421213" y="4109330"/>
            <a:ext cx="279062" cy="286680"/>
          </a:xfrm>
          <a:prstGeom prst="rect">
            <a:avLst/>
          </a:prstGeom>
          <a:noFill/>
          <a:ln>
            <a:noFill/>
          </a:ln>
        </p:spPr>
      </p:pic>
      <p:pic>
        <p:nvPicPr>
          <p:cNvPr descr="\hat{\mathcal{Y}}_\epsilon" id="674" name="Google Shape;674;p44" title="MathEquation,#a40000"/>
          <p:cNvPicPr preferRelativeResize="0"/>
          <p:nvPr/>
        </p:nvPicPr>
        <p:blipFill>
          <a:blip r:embed="rId11">
            <a:alphaModFix/>
          </a:blip>
          <a:stretch>
            <a:fillRect/>
          </a:stretch>
        </p:blipFill>
        <p:spPr>
          <a:xfrm>
            <a:off x="8202894" y="2578225"/>
            <a:ext cx="476786" cy="579131"/>
          </a:xfrm>
          <a:prstGeom prst="rect">
            <a:avLst/>
          </a:prstGeom>
          <a:noFill/>
          <a:ln>
            <a:noFill/>
          </a:ln>
        </p:spPr>
      </p:pic>
      <p:pic>
        <p:nvPicPr>
          <p:cNvPr descr="M" id="675" name="Google Shape;675;p44" title="MathEquation,#a40000"/>
          <p:cNvPicPr preferRelativeResize="0"/>
          <p:nvPr/>
        </p:nvPicPr>
        <p:blipFill>
          <a:blip r:embed="rId12">
            <a:alphaModFix/>
          </a:blip>
          <a:stretch>
            <a:fillRect/>
          </a:stretch>
        </p:blipFill>
        <p:spPr>
          <a:xfrm>
            <a:off x="8525617" y="2578225"/>
            <a:ext cx="277448" cy="242587"/>
          </a:xfrm>
          <a:prstGeom prst="rect">
            <a:avLst/>
          </a:prstGeom>
          <a:noFill/>
          <a:ln>
            <a:noFill/>
          </a:ln>
        </p:spPr>
      </p:pic>
      <p:cxnSp>
        <p:nvCxnSpPr>
          <p:cNvPr id="676" name="Google Shape;676;p44"/>
          <p:cNvCxnSpPr/>
          <p:nvPr/>
        </p:nvCxnSpPr>
        <p:spPr>
          <a:xfrm flipH="1" rot="10800000">
            <a:off x="7817301" y="2988700"/>
            <a:ext cx="158400" cy="196200"/>
          </a:xfrm>
          <a:prstGeom prst="straightConnector1">
            <a:avLst/>
          </a:prstGeom>
          <a:noFill/>
          <a:ln cap="flat" cmpd="sng" w="9525">
            <a:solidFill>
              <a:schemeClr val="dk1"/>
            </a:solidFill>
            <a:prstDash val="solid"/>
            <a:round/>
            <a:headEnd len="med" w="med" type="stealth"/>
            <a:tailEnd len="med" w="med" type="stealth"/>
          </a:ln>
        </p:spPr>
      </p:cxnSp>
      <p:pic>
        <p:nvPicPr>
          <p:cNvPr descr="\epsilon" id="677" name="Google Shape;677;p44" title="MathEquation,#000000"/>
          <p:cNvPicPr preferRelativeResize="0"/>
          <p:nvPr/>
        </p:nvPicPr>
        <p:blipFill>
          <a:blip r:embed="rId13">
            <a:alphaModFix/>
          </a:blip>
          <a:stretch>
            <a:fillRect/>
          </a:stretch>
        </p:blipFill>
        <p:spPr>
          <a:xfrm>
            <a:off x="7728771" y="2917926"/>
            <a:ext cx="120158" cy="204196"/>
          </a:xfrm>
          <a:prstGeom prst="rect">
            <a:avLst/>
          </a:prstGeom>
          <a:noFill/>
          <a:ln>
            <a:noFill/>
          </a:ln>
        </p:spPr>
      </p:pic>
      <p:pic>
        <p:nvPicPr>
          <p:cNvPr descr="f" id="678" name="Google Shape;678;p44" title="MathEquation,#000000"/>
          <p:cNvPicPr preferRelativeResize="0"/>
          <p:nvPr/>
        </p:nvPicPr>
        <p:blipFill>
          <a:blip r:embed="rId14">
            <a:alphaModFix/>
          </a:blip>
          <a:stretch>
            <a:fillRect/>
          </a:stretch>
        </p:blipFill>
        <p:spPr>
          <a:xfrm>
            <a:off x="6301400" y="2834923"/>
            <a:ext cx="185136" cy="370213"/>
          </a:xfrm>
          <a:prstGeom prst="rect">
            <a:avLst/>
          </a:prstGeom>
          <a:noFill/>
          <a:ln>
            <a:noFill/>
          </a:ln>
        </p:spPr>
      </p:pic>
      <p:sp>
        <p:nvSpPr>
          <p:cNvPr id="679" name="Google Shape;679;p44"/>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80" name="Google Shape;680;p44"/>
          <p:cNvSpPr txBox="1"/>
          <p:nvPr/>
        </p:nvSpPr>
        <p:spPr>
          <a:xfrm>
            <a:off x="477375" y="2520225"/>
            <a:ext cx="3639300" cy="11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3 steps:</a:t>
            </a:r>
            <a:endParaRPr sz="2000">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SzPts val="1700"/>
              <a:buFont typeface="Helvetica Neue Light"/>
              <a:buAutoNum type="arabicParenR"/>
            </a:pPr>
            <a:r>
              <a:rPr lang="en" sz="1700">
                <a:latin typeface="Helvetica Neue Light"/>
                <a:ea typeface="Helvetica Neue Light"/>
                <a:cs typeface="Helvetica Neue Light"/>
                <a:sym typeface="Helvetica Neue Light"/>
              </a:rPr>
              <a:t>Sample         inputs</a:t>
            </a:r>
            <a:endParaRPr sz="1700">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SzPts val="1700"/>
              <a:buFont typeface="Helvetica Neue Light"/>
              <a:buAutoNum type="arabicParenR"/>
            </a:pPr>
            <a:r>
              <a:rPr lang="en" sz="1700">
                <a:latin typeface="Helvetica Neue Light"/>
                <a:ea typeface="Helvetica Neue Light"/>
                <a:cs typeface="Helvetica Neue Light"/>
                <a:sym typeface="Helvetica Neue Light"/>
              </a:rPr>
              <a:t>Evaluate outputs</a:t>
            </a:r>
            <a:endParaRPr sz="1700">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SzPts val="1700"/>
              <a:buFont typeface="Helvetica Neue Light"/>
              <a:buAutoNum type="arabicParenR"/>
            </a:pPr>
            <a:r>
              <a:rPr lang="en" sz="1700">
                <a:latin typeface="Helvetica Neue Light"/>
                <a:ea typeface="Helvetica Neue Light"/>
                <a:cs typeface="Helvetica Neue Light"/>
                <a:sym typeface="Helvetica Neue Light"/>
              </a:rPr>
              <a:t>Evaluate estimator</a:t>
            </a:r>
            <a:endParaRPr sz="1700">
              <a:latin typeface="Helvetica Neue Light"/>
              <a:ea typeface="Helvetica Neue Light"/>
              <a:cs typeface="Helvetica Neue Light"/>
              <a:sym typeface="Helvetica Neue Light"/>
            </a:endParaRPr>
          </a:p>
        </p:txBody>
      </p:sp>
      <p:pic>
        <p:nvPicPr>
          <p:cNvPr descr="M" id="681" name="Google Shape;681;p44" title="MathEquation,#000000"/>
          <p:cNvPicPr preferRelativeResize="0"/>
          <p:nvPr/>
        </p:nvPicPr>
        <p:blipFill>
          <a:blip r:embed="rId15">
            <a:alphaModFix/>
          </a:blip>
          <a:stretch>
            <a:fillRect/>
          </a:stretch>
        </p:blipFill>
        <p:spPr>
          <a:xfrm>
            <a:off x="1851075" y="3078480"/>
            <a:ext cx="277450" cy="237915"/>
          </a:xfrm>
          <a:prstGeom prst="rect">
            <a:avLst/>
          </a:prstGeom>
          <a:noFill/>
          <a:ln>
            <a:noFill/>
          </a:ln>
        </p:spPr>
      </p:pic>
      <p:pic>
        <p:nvPicPr>
          <p:cNvPr descr="x_i\sim\mathbb{P}_{\mathcal{X}}" id="682" name="Google Shape;682;p44" title="MathEquation,#000000"/>
          <p:cNvPicPr preferRelativeResize="0"/>
          <p:nvPr/>
        </p:nvPicPr>
        <p:blipFill>
          <a:blip r:embed="rId16">
            <a:alphaModFix/>
          </a:blip>
          <a:stretch>
            <a:fillRect/>
          </a:stretch>
        </p:blipFill>
        <p:spPr>
          <a:xfrm>
            <a:off x="3031550" y="3045038"/>
            <a:ext cx="1055584" cy="304800"/>
          </a:xfrm>
          <a:prstGeom prst="rect">
            <a:avLst/>
          </a:prstGeom>
          <a:noFill/>
          <a:ln>
            <a:noFill/>
          </a:ln>
        </p:spPr>
      </p:pic>
      <p:pic>
        <p:nvPicPr>
          <p:cNvPr descr="y_i=f(x_i)" id="683" name="Google Shape;683;p44" title="MathEquation,#000000"/>
          <p:cNvPicPr preferRelativeResize="0"/>
          <p:nvPr/>
        </p:nvPicPr>
        <p:blipFill>
          <a:blip r:embed="rId17">
            <a:alphaModFix/>
          </a:blip>
          <a:stretch>
            <a:fillRect/>
          </a:stretch>
        </p:blipFill>
        <p:spPr>
          <a:xfrm>
            <a:off x="2735275" y="3440050"/>
            <a:ext cx="1123686" cy="304800"/>
          </a:xfrm>
          <a:prstGeom prst="rect">
            <a:avLst/>
          </a:prstGeom>
          <a:noFill/>
          <a:ln>
            <a:noFill/>
          </a:ln>
        </p:spPr>
      </p:pic>
      <p:pic>
        <p:nvPicPr>
          <p:cNvPr descr="\hat{\mathcal{Y}}_\epsilon^M=\textrm{H}\,(\{y_i\}_{i=1}^M)\oplus B(0,\epsilon)" id="684" name="Google Shape;684;p44" title="MathEquation,#000000"/>
          <p:cNvPicPr preferRelativeResize="0"/>
          <p:nvPr/>
        </p:nvPicPr>
        <p:blipFill>
          <a:blip r:embed="rId18">
            <a:alphaModFix/>
          </a:blip>
          <a:stretch>
            <a:fillRect/>
          </a:stretch>
        </p:blipFill>
        <p:spPr>
          <a:xfrm>
            <a:off x="637450" y="4243600"/>
            <a:ext cx="3319146" cy="472975"/>
          </a:xfrm>
          <a:prstGeom prst="rect">
            <a:avLst/>
          </a:prstGeom>
          <a:noFill/>
          <a:ln>
            <a:noFill/>
          </a:ln>
        </p:spPr>
      </p:pic>
      <p:sp>
        <p:nvSpPr>
          <p:cNvPr id="685" name="Google Shape;685;p44"/>
          <p:cNvSpPr/>
          <p:nvPr/>
        </p:nvSpPr>
        <p:spPr>
          <a:xfrm>
            <a:off x="7024450" y="2812750"/>
            <a:ext cx="1509200" cy="1420425"/>
          </a:xfrm>
          <a:custGeom>
            <a:rect b="b" l="l" r="r" t="t"/>
            <a:pathLst>
              <a:path extrusionOk="0" h="56817" w="60368">
                <a:moveTo>
                  <a:pt x="0" y="31515"/>
                </a:moveTo>
                <a:lnTo>
                  <a:pt x="10653" y="0"/>
                </a:lnTo>
                <a:lnTo>
                  <a:pt x="60368" y="35066"/>
                </a:lnTo>
                <a:lnTo>
                  <a:pt x="38618" y="56373"/>
                </a:lnTo>
                <a:lnTo>
                  <a:pt x="10653" y="56817"/>
                </a:lnTo>
                <a:close/>
              </a:path>
            </a:pathLst>
          </a:custGeom>
          <a:noFill/>
          <a:ln cap="flat" cmpd="sng" w="9525">
            <a:solidFill>
              <a:schemeClr val="dk1"/>
            </a:solidFill>
            <a:prstDash val="dash"/>
            <a:round/>
            <a:headEnd len="med" w="med" type="none"/>
            <a:tailEnd len="med" w="med" type="none"/>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5"/>
          <p:cNvSpPr txBox="1"/>
          <p:nvPr/>
        </p:nvSpPr>
        <p:spPr>
          <a:xfrm>
            <a:off x="2334775" y="802475"/>
            <a:ext cx="6544500" cy="11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compact				</a:t>
            </a:r>
            <a:r>
              <a:rPr lang="en" sz="2000">
                <a:solidFill>
                  <a:schemeClr val="dk1"/>
                </a:solidFill>
                <a:latin typeface="Helvetica Neue Light"/>
                <a:ea typeface="Helvetica Neue Light"/>
                <a:cs typeface="Helvetica Neue Light"/>
                <a:sym typeface="Helvetica Neue Light"/>
              </a:rPr>
              <a:t>reachable set to estimate</a:t>
            </a:r>
            <a:endParaRPr sz="20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continuous</a:t>
            </a:r>
            <a:endParaRPr sz="2000">
              <a:latin typeface="Helvetica Neue Light"/>
              <a:ea typeface="Helvetica Neue Light"/>
              <a:cs typeface="Helvetica Neue Light"/>
              <a:sym typeface="Helvetica Neue Light"/>
            </a:endParaRPr>
          </a:p>
        </p:txBody>
      </p:sp>
      <p:sp>
        <p:nvSpPr>
          <p:cNvPr id="692" name="Google Shape;692;p45"/>
          <p:cNvSpPr txBox="1"/>
          <p:nvPr>
            <p:ph idx="4294967295" type="title"/>
          </p:nvPr>
        </p:nvSpPr>
        <p:spPr>
          <a:xfrm>
            <a:off x="159600" y="-800"/>
            <a:ext cx="7758000" cy="636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262626"/>
              </a:buClr>
              <a:buSzPts val="2070"/>
              <a:buFont typeface="Helvetica Neue Light"/>
              <a:buNone/>
            </a:pPr>
            <a:r>
              <a:rPr lang="en" sz="2685">
                <a:latin typeface="Helvetica Neue Light"/>
                <a:ea typeface="Helvetica Neue Light"/>
                <a:cs typeface="Helvetica Neue Light"/>
                <a:sym typeface="Helvetica Neue Light"/>
              </a:rPr>
              <a:t>Sampling-based reachability analysis</a:t>
            </a:r>
            <a:endParaRPr sz="3000">
              <a:latin typeface="Helvetica Neue Light"/>
              <a:ea typeface="Helvetica Neue Light"/>
              <a:cs typeface="Helvetica Neue Light"/>
              <a:sym typeface="Helvetica Neue Light"/>
            </a:endParaRPr>
          </a:p>
        </p:txBody>
      </p:sp>
      <p:pic>
        <p:nvPicPr>
          <p:cNvPr descr="f:\mathbb{R}^p\to\mathbb{R}^n" id="693" name="Google Shape;693;p45" title="MathEquation,#000000"/>
          <p:cNvPicPr preferRelativeResize="0"/>
          <p:nvPr/>
        </p:nvPicPr>
        <p:blipFill>
          <a:blip r:embed="rId3">
            <a:alphaModFix/>
          </a:blip>
          <a:stretch>
            <a:fillRect/>
          </a:stretch>
        </p:blipFill>
        <p:spPr>
          <a:xfrm>
            <a:off x="589600" y="1377567"/>
            <a:ext cx="1434352" cy="304800"/>
          </a:xfrm>
          <a:prstGeom prst="rect">
            <a:avLst/>
          </a:prstGeom>
          <a:noFill/>
          <a:ln>
            <a:noFill/>
          </a:ln>
        </p:spPr>
      </p:pic>
      <p:pic>
        <p:nvPicPr>
          <p:cNvPr descr="\mathcal{X}\subset\mathbb{R}^p" id="694" name="Google Shape;694;p45" title="MathEquation,#000000"/>
          <p:cNvPicPr preferRelativeResize="0"/>
          <p:nvPr/>
        </p:nvPicPr>
        <p:blipFill>
          <a:blip r:embed="rId4">
            <a:alphaModFix/>
          </a:blip>
          <a:stretch>
            <a:fillRect/>
          </a:stretch>
        </p:blipFill>
        <p:spPr>
          <a:xfrm>
            <a:off x="1018625" y="927874"/>
            <a:ext cx="957146" cy="277575"/>
          </a:xfrm>
          <a:prstGeom prst="rect">
            <a:avLst/>
          </a:prstGeom>
          <a:noFill/>
          <a:ln>
            <a:noFill/>
          </a:ln>
        </p:spPr>
      </p:pic>
      <p:pic>
        <p:nvPicPr>
          <p:cNvPr descr="\mathcal{Y}=f(\mathcal{X})" id="695" name="Google Shape;695;p45" title="MathEquation,#000000"/>
          <p:cNvPicPr preferRelativeResize="0"/>
          <p:nvPr/>
        </p:nvPicPr>
        <p:blipFill>
          <a:blip r:embed="rId5">
            <a:alphaModFix/>
          </a:blip>
          <a:stretch>
            <a:fillRect/>
          </a:stretch>
        </p:blipFill>
        <p:spPr>
          <a:xfrm>
            <a:off x="5803888" y="1330500"/>
            <a:ext cx="1293900" cy="370389"/>
          </a:xfrm>
          <a:prstGeom prst="rect">
            <a:avLst/>
          </a:prstGeom>
          <a:noFill/>
          <a:ln>
            <a:noFill/>
          </a:ln>
        </p:spPr>
      </p:pic>
      <p:sp>
        <p:nvSpPr>
          <p:cNvPr id="696" name="Google Shape;696;p45"/>
          <p:cNvSpPr/>
          <p:nvPr/>
        </p:nvSpPr>
        <p:spPr>
          <a:xfrm>
            <a:off x="7059487" y="2218547"/>
            <a:ext cx="1301585" cy="1224673"/>
          </a:xfrm>
          <a:custGeom>
            <a:rect b="b" l="l" r="r" t="t"/>
            <a:pathLst>
              <a:path extrusionOk="0" h="61495" w="65177">
                <a:moveTo>
                  <a:pt x="269" y="33724"/>
                </a:moveTo>
                <a:cubicBezTo>
                  <a:pt x="-53" y="30695"/>
                  <a:pt x="-246" y="28375"/>
                  <a:pt x="656" y="24831"/>
                </a:cubicBezTo>
                <a:cubicBezTo>
                  <a:pt x="1558" y="21287"/>
                  <a:pt x="3684" y="16261"/>
                  <a:pt x="5682" y="12459"/>
                </a:cubicBezTo>
                <a:cubicBezTo>
                  <a:pt x="7680" y="8657"/>
                  <a:pt x="10258" y="4018"/>
                  <a:pt x="12642" y="2020"/>
                </a:cubicBezTo>
                <a:cubicBezTo>
                  <a:pt x="15026" y="22"/>
                  <a:pt x="16637" y="-493"/>
                  <a:pt x="19988" y="473"/>
                </a:cubicBezTo>
                <a:cubicBezTo>
                  <a:pt x="23339" y="1440"/>
                  <a:pt x="28816" y="5435"/>
                  <a:pt x="32747" y="7819"/>
                </a:cubicBezTo>
                <a:cubicBezTo>
                  <a:pt x="36678" y="10203"/>
                  <a:pt x="39256" y="11750"/>
                  <a:pt x="43573" y="14779"/>
                </a:cubicBezTo>
                <a:cubicBezTo>
                  <a:pt x="47891" y="17808"/>
                  <a:pt x="55108" y="23027"/>
                  <a:pt x="58652" y="25991"/>
                </a:cubicBezTo>
                <a:cubicBezTo>
                  <a:pt x="62196" y="28955"/>
                  <a:pt x="64000" y="30051"/>
                  <a:pt x="64838" y="32564"/>
                </a:cubicBezTo>
                <a:cubicBezTo>
                  <a:pt x="65676" y="35077"/>
                  <a:pt x="64838" y="38428"/>
                  <a:pt x="63678" y="41070"/>
                </a:cubicBezTo>
                <a:cubicBezTo>
                  <a:pt x="62518" y="43712"/>
                  <a:pt x="60649" y="45903"/>
                  <a:pt x="57878" y="48416"/>
                </a:cubicBezTo>
                <a:cubicBezTo>
                  <a:pt x="55107" y="50929"/>
                  <a:pt x="51241" y="54087"/>
                  <a:pt x="47052" y="56149"/>
                </a:cubicBezTo>
                <a:cubicBezTo>
                  <a:pt x="42864" y="58211"/>
                  <a:pt x="37773" y="60016"/>
                  <a:pt x="32747" y="60789"/>
                </a:cubicBezTo>
                <a:cubicBezTo>
                  <a:pt x="27721" y="61562"/>
                  <a:pt x="20955" y="61885"/>
                  <a:pt x="16895" y="60789"/>
                </a:cubicBezTo>
                <a:cubicBezTo>
                  <a:pt x="12835" y="59694"/>
                  <a:pt x="10773" y="57180"/>
                  <a:pt x="8389" y="54216"/>
                </a:cubicBezTo>
                <a:cubicBezTo>
                  <a:pt x="6005" y="51252"/>
                  <a:pt x="3942" y="46418"/>
                  <a:pt x="2589" y="43003"/>
                </a:cubicBezTo>
                <a:cubicBezTo>
                  <a:pt x="1236" y="39588"/>
                  <a:pt x="591" y="36753"/>
                  <a:pt x="269" y="33724"/>
                </a:cubicBezTo>
                <a:close/>
              </a:path>
            </a:pathLst>
          </a:custGeom>
          <a:solidFill>
            <a:srgbClr val="FCE5CD"/>
          </a:solidFill>
          <a:ln cap="flat" cmpd="sng" w="19050">
            <a:solidFill>
              <a:srgbClr val="990000"/>
            </a:solidFill>
            <a:prstDash val="solid"/>
            <a:round/>
            <a:headEnd len="med" w="med" type="none"/>
            <a:tailEnd len="med" w="med" type="none"/>
          </a:ln>
        </p:spPr>
      </p:sp>
      <p:sp>
        <p:nvSpPr>
          <p:cNvPr id="697" name="Google Shape;697;p45"/>
          <p:cNvSpPr/>
          <p:nvPr/>
        </p:nvSpPr>
        <p:spPr>
          <a:xfrm rot="5965327">
            <a:off x="7113250" y="2240646"/>
            <a:ext cx="1175284" cy="1271573"/>
          </a:xfrm>
          <a:custGeom>
            <a:rect b="b" l="l" r="r" t="t"/>
            <a:pathLst>
              <a:path extrusionOk="0" h="63686" w="59019">
                <a:moveTo>
                  <a:pt x="29100" y="29755"/>
                </a:moveTo>
                <a:cubicBezTo>
                  <a:pt x="26455" y="26981"/>
                  <a:pt x="18649" y="22272"/>
                  <a:pt x="18649" y="17369"/>
                </a:cubicBezTo>
                <a:cubicBezTo>
                  <a:pt x="18649" y="12466"/>
                  <a:pt x="24584" y="1694"/>
                  <a:pt x="29100" y="339"/>
                </a:cubicBezTo>
                <a:cubicBezTo>
                  <a:pt x="33616" y="-1016"/>
                  <a:pt x="40841" y="3822"/>
                  <a:pt x="45743" y="9241"/>
                </a:cubicBezTo>
                <a:cubicBezTo>
                  <a:pt x="50646" y="14660"/>
                  <a:pt x="57225" y="26142"/>
                  <a:pt x="58515" y="32851"/>
                </a:cubicBezTo>
                <a:cubicBezTo>
                  <a:pt x="59805" y="39560"/>
                  <a:pt x="58774" y="44398"/>
                  <a:pt x="53484" y="49494"/>
                </a:cubicBezTo>
                <a:cubicBezTo>
                  <a:pt x="48194" y="54590"/>
                  <a:pt x="35357" y="62396"/>
                  <a:pt x="26777" y="63428"/>
                </a:cubicBezTo>
                <a:cubicBezTo>
                  <a:pt x="18197" y="64460"/>
                  <a:pt x="5812" y="59235"/>
                  <a:pt x="2006" y="55687"/>
                </a:cubicBezTo>
                <a:cubicBezTo>
                  <a:pt x="-1800" y="52139"/>
                  <a:pt x="716" y="44204"/>
                  <a:pt x="3941" y="42140"/>
                </a:cubicBezTo>
                <a:cubicBezTo>
                  <a:pt x="7167" y="40076"/>
                  <a:pt x="18005" y="44076"/>
                  <a:pt x="21359" y="43302"/>
                </a:cubicBezTo>
                <a:cubicBezTo>
                  <a:pt x="24714" y="42528"/>
                  <a:pt x="21875" y="39044"/>
                  <a:pt x="24068" y="37496"/>
                </a:cubicBezTo>
                <a:cubicBezTo>
                  <a:pt x="26261" y="35948"/>
                  <a:pt x="33679" y="35302"/>
                  <a:pt x="34518" y="34012"/>
                </a:cubicBezTo>
                <a:cubicBezTo>
                  <a:pt x="35357" y="32722"/>
                  <a:pt x="31745" y="32529"/>
                  <a:pt x="29100" y="29755"/>
                </a:cubicBezTo>
                <a:close/>
              </a:path>
            </a:pathLst>
          </a:custGeom>
          <a:solidFill>
            <a:srgbClr val="BFD6FF">
              <a:alpha val="67600"/>
            </a:srgbClr>
          </a:solidFill>
          <a:ln cap="flat" cmpd="sng" w="19050">
            <a:solidFill>
              <a:srgbClr val="0000C3"/>
            </a:solidFill>
            <a:prstDash val="solid"/>
            <a:round/>
            <a:headEnd len="med" w="med" type="none"/>
            <a:tailEnd len="med" w="med" type="none"/>
          </a:ln>
        </p:spPr>
      </p:sp>
      <p:sp>
        <p:nvSpPr>
          <p:cNvPr id="698" name="Google Shape;698;p45"/>
          <p:cNvSpPr/>
          <p:nvPr/>
        </p:nvSpPr>
        <p:spPr>
          <a:xfrm rot="-1150057">
            <a:off x="5731214" y="2560137"/>
            <a:ext cx="868021" cy="646788"/>
          </a:xfrm>
          <a:prstGeom prst="wedgeEllipseCallout">
            <a:avLst>
              <a:gd fmla="val 20568" name="adj1"/>
              <a:gd fmla="val -132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x_i(\omega_1)" id="699" name="Google Shape;699;p45" title="MathEquation,#000000"/>
          <p:cNvPicPr preferRelativeResize="0"/>
          <p:nvPr/>
        </p:nvPicPr>
        <p:blipFill>
          <a:blip r:embed="rId6">
            <a:alphaModFix/>
          </a:blip>
          <a:stretch>
            <a:fillRect/>
          </a:stretch>
        </p:blipFill>
        <p:spPr>
          <a:xfrm>
            <a:off x="5944532" y="2980950"/>
            <a:ext cx="381734" cy="165100"/>
          </a:xfrm>
          <a:prstGeom prst="rect">
            <a:avLst/>
          </a:prstGeom>
          <a:noFill/>
          <a:ln>
            <a:noFill/>
          </a:ln>
        </p:spPr>
      </p:pic>
      <p:cxnSp>
        <p:nvCxnSpPr>
          <p:cNvPr id="700" name="Google Shape;700;p45"/>
          <p:cNvCxnSpPr/>
          <p:nvPr/>
        </p:nvCxnSpPr>
        <p:spPr>
          <a:xfrm>
            <a:off x="6088486" y="3180199"/>
            <a:ext cx="1260900" cy="109200"/>
          </a:xfrm>
          <a:prstGeom prst="straightConnector1">
            <a:avLst/>
          </a:prstGeom>
          <a:noFill/>
          <a:ln cap="flat" cmpd="sng" w="9525">
            <a:solidFill>
              <a:srgbClr val="000000"/>
            </a:solidFill>
            <a:prstDash val="lgDash"/>
            <a:round/>
            <a:headEnd len="med" w="med" type="oval"/>
            <a:tailEnd len="med" w="med" type="triangle"/>
          </a:ln>
        </p:spPr>
      </p:cxnSp>
      <p:cxnSp>
        <p:nvCxnSpPr>
          <p:cNvPr id="701" name="Google Shape;701;p45"/>
          <p:cNvCxnSpPr>
            <a:endCxn id="702" idx="1"/>
          </p:cNvCxnSpPr>
          <p:nvPr/>
        </p:nvCxnSpPr>
        <p:spPr>
          <a:xfrm flipH="1" rot="10800000">
            <a:off x="6453204" y="2381359"/>
            <a:ext cx="870600" cy="420000"/>
          </a:xfrm>
          <a:prstGeom prst="straightConnector1">
            <a:avLst/>
          </a:prstGeom>
          <a:noFill/>
          <a:ln cap="flat" cmpd="sng" w="9525">
            <a:solidFill>
              <a:srgbClr val="000000"/>
            </a:solidFill>
            <a:prstDash val="lgDash"/>
            <a:round/>
            <a:headEnd len="med" w="med" type="oval"/>
            <a:tailEnd len="med" w="med" type="triangle"/>
          </a:ln>
        </p:spPr>
      </p:cxnSp>
      <p:cxnSp>
        <p:nvCxnSpPr>
          <p:cNvPr id="703" name="Google Shape;703;p45"/>
          <p:cNvCxnSpPr/>
          <p:nvPr/>
        </p:nvCxnSpPr>
        <p:spPr>
          <a:xfrm flipH="1" rot="10800000">
            <a:off x="5842337" y="2868507"/>
            <a:ext cx="1294500" cy="78300"/>
          </a:xfrm>
          <a:prstGeom prst="straightConnector1">
            <a:avLst/>
          </a:prstGeom>
          <a:noFill/>
          <a:ln cap="flat" cmpd="sng" w="9525">
            <a:solidFill>
              <a:srgbClr val="000000"/>
            </a:solidFill>
            <a:prstDash val="lgDash"/>
            <a:round/>
            <a:headEnd len="med" w="med" type="oval"/>
            <a:tailEnd len="med" w="med" type="triangle"/>
          </a:ln>
        </p:spPr>
      </p:cxnSp>
      <p:pic>
        <p:nvPicPr>
          <p:cNvPr descr="\cdot" id="704" name="Google Shape;704;p45" title="MathEquation,#000000"/>
          <p:cNvPicPr preferRelativeResize="0"/>
          <p:nvPr/>
        </p:nvPicPr>
        <p:blipFill>
          <a:blip r:embed="rId7">
            <a:alphaModFix/>
          </a:blip>
          <a:stretch>
            <a:fillRect/>
          </a:stretch>
        </p:blipFill>
        <p:spPr>
          <a:xfrm>
            <a:off x="7323804" y="3218867"/>
            <a:ext cx="126294" cy="221110"/>
          </a:xfrm>
          <a:prstGeom prst="rect">
            <a:avLst/>
          </a:prstGeom>
          <a:noFill/>
          <a:ln>
            <a:noFill/>
          </a:ln>
        </p:spPr>
      </p:pic>
      <p:pic>
        <p:nvPicPr>
          <p:cNvPr descr="\cdot" id="705" name="Google Shape;705;p45" title="MathEquation,#000000"/>
          <p:cNvPicPr preferRelativeResize="0"/>
          <p:nvPr/>
        </p:nvPicPr>
        <p:blipFill>
          <a:blip r:embed="rId7">
            <a:alphaModFix/>
          </a:blip>
          <a:stretch>
            <a:fillRect/>
          </a:stretch>
        </p:blipFill>
        <p:spPr>
          <a:xfrm>
            <a:off x="7141224" y="2793974"/>
            <a:ext cx="126294" cy="221110"/>
          </a:xfrm>
          <a:prstGeom prst="rect">
            <a:avLst/>
          </a:prstGeom>
          <a:noFill/>
          <a:ln>
            <a:noFill/>
          </a:ln>
        </p:spPr>
      </p:pic>
      <p:pic>
        <p:nvPicPr>
          <p:cNvPr descr="\cdot" id="702" name="Google Shape;702;p45" title="MathEquation,#000000"/>
          <p:cNvPicPr preferRelativeResize="0"/>
          <p:nvPr/>
        </p:nvPicPr>
        <p:blipFill>
          <a:blip r:embed="rId7">
            <a:alphaModFix/>
          </a:blip>
          <a:stretch>
            <a:fillRect/>
          </a:stretch>
        </p:blipFill>
        <p:spPr>
          <a:xfrm>
            <a:off x="7323804" y="2270805"/>
            <a:ext cx="126294" cy="221110"/>
          </a:xfrm>
          <a:prstGeom prst="rect">
            <a:avLst/>
          </a:prstGeom>
          <a:noFill/>
          <a:ln>
            <a:noFill/>
          </a:ln>
        </p:spPr>
      </p:pic>
      <p:pic>
        <p:nvPicPr>
          <p:cNvPr descr="\cdot" id="706" name="Google Shape;706;p45" title="MathEquation,#000000"/>
          <p:cNvPicPr preferRelativeResize="0"/>
          <p:nvPr/>
        </p:nvPicPr>
        <p:blipFill>
          <a:blip r:embed="rId7">
            <a:alphaModFix/>
          </a:blip>
          <a:stretch>
            <a:fillRect/>
          </a:stretch>
        </p:blipFill>
        <p:spPr>
          <a:xfrm>
            <a:off x="7810685" y="3218867"/>
            <a:ext cx="126294" cy="221110"/>
          </a:xfrm>
          <a:prstGeom prst="rect">
            <a:avLst/>
          </a:prstGeom>
          <a:noFill/>
          <a:ln>
            <a:noFill/>
          </a:ln>
        </p:spPr>
      </p:pic>
      <p:pic>
        <p:nvPicPr>
          <p:cNvPr descr="\cdot" id="707" name="Google Shape;707;p45" title="MathEquation,#000000"/>
          <p:cNvPicPr preferRelativeResize="0"/>
          <p:nvPr/>
        </p:nvPicPr>
        <p:blipFill>
          <a:blip r:embed="rId7">
            <a:alphaModFix/>
          </a:blip>
          <a:stretch>
            <a:fillRect/>
          </a:stretch>
        </p:blipFill>
        <p:spPr>
          <a:xfrm>
            <a:off x="8175846" y="2854673"/>
            <a:ext cx="126294" cy="221110"/>
          </a:xfrm>
          <a:prstGeom prst="rect">
            <a:avLst/>
          </a:prstGeom>
          <a:noFill/>
          <a:ln>
            <a:noFill/>
          </a:ln>
        </p:spPr>
      </p:pic>
      <p:pic>
        <p:nvPicPr>
          <p:cNvPr descr="y_i(\omega_1)" id="708" name="Google Shape;708;p45" title="MathEquation,#000000"/>
          <p:cNvPicPr preferRelativeResize="0"/>
          <p:nvPr/>
        </p:nvPicPr>
        <p:blipFill>
          <a:blip r:embed="rId8">
            <a:alphaModFix/>
          </a:blip>
          <a:stretch>
            <a:fillRect/>
          </a:stretch>
        </p:blipFill>
        <p:spPr>
          <a:xfrm>
            <a:off x="7353495" y="3001073"/>
            <a:ext cx="426890" cy="190500"/>
          </a:xfrm>
          <a:prstGeom prst="rect">
            <a:avLst/>
          </a:prstGeom>
          <a:noFill/>
          <a:ln>
            <a:noFill/>
          </a:ln>
        </p:spPr>
      </p:pic>
      <p:pic>
        <p:nvPicPr>
          <p:cNvPr descr="\hat{\mathcal{Y}}_\epsilon(\omega_1)" id="709" name="Google Shape;709;p45" title="MathEquation,#a40000"/>
          <p:cNvPicPr preferRelativeResize="0"/>
          <p:nvPr/>
        </p:nvPicPr>
        <p:blipFill>
          <a:blip r:embed="rId9">
            <a:alphaModFix/>
          </a:blip>
          <a:stretch>
            <a:fillRect/>
          </a:stretch>
        </p:blipFill>
        <p:spPr>
          <a:xfrm>
            <a:off x="8026379" y="2131891"/>
            <a:ext cx="819354" cy="381000"/>
          </a:xfrm>
          <a:prstGeom prst="rect">
            <a:avLst/>
          </a:prstGeom>
          <a:noFill/>
          <a:ln>
            <a:noFill/>
          </a:ln>
        </p:spPr>
      </p:pic>
      <p:pic>
        <p:nvPicPr>
          <p:cNvPr descr="M" id="710" name="Google Shape;710;p45" title="MathEquation,#a40000"/>
          <p:cNvPicPr preferRelativeResize="0"/>
          <p:nvPr/>
        </p:nvPicPr>
        <p:blipFill>
          <a:blip r:embed="rId10">
            <a:alphaModFix/>
          </a:blip>
          <a:stretch>
            <a:fillRect/>
          </a:stretch>
        </p:blipFill>
        <p:spPr>
          <a:xfrm>
            <a:off x="8246528" y="2014300"/>
            <a:ext cx="189264" cy="161863"/>
          </a:xfrm>
          <a:prstGeom prst="rect">
            <a:avLst/>
          </a:prstGeom>
          <a:noFill/>
          <a:ln>
            <a:noFill/>
          </a:ln>
        </p:spPr>
      </p:pic>
      <p:sp>
        <p:nvSpPr>
          <p:cNvPr id="711" name="Google Shape;711;p45"/>
          <p:cNvSpPr txBox="1"/>
          <p:nvPr/>
        </p:nvSpPr>
        <p:spPr>
          <a:xfrm>
            <a:off x="401175" y="2444025"/>
            <a:ext cx="5247300" cy="1124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Let 			be a </a:t>
            </a:r>
            <a:r>
              <a:rPr lang="en" sz="2000">
                <a:latin typeface="Helvetica Neue Light"/>
                <a:ea typeface="Helvetica Neue Light"/>
                <a:cs typeface="Helvetica Neue Light"/>
                <a:sym typeface="Helvetica Neue Light"/>
              </a:rPr>
              <a:t>probability</a:t>
            </a:r>
            <a:r>
              <a:rPr lang="en" sz="2000">
                <a:latin typeface="Helvetica Neue Light"/>
                <a:ea typeface="Helvetica Neue Light"/>
                <a:cs typeface="Helvetica Neue Light"/>
                <a:sym typeface="Helvetica Neue Light"/>
              </a:rPr>
              <a:t> space</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lang="en" sz="2000">
                <a:latin typeface="Helvetica Neue Light"/>
                <a:ea typeface="Helvetica Neue Light"/>
                <a:cs typeface="Helvetica Neue Light"/>
                <a:sym typeface="Helvetica Neue Light"/>
              </a:rPr>
              <a:t>Let 	     denote the family of nonempty compact subsets of</a:t>
            </a:r>
            <a:endParaRPr sz="2000">
              <a:latin typeface="Helvetica Neue Light"/>
              <a:ea typeface="Helvetica Neue Light"/>
              <a:cs typeface="Helvetica Neue Light"/>
              <a:sym typeface="Helvetica Neue Light"/>
            </a:endParaRPr>
          </a:p>
          <a:p>
            <a:pPr indent="457200" lvl="0" marL="1371600" marR="0" rtl="0" algn="l">
              <a:lnSpc>
                <a:spcPct val="150000"/>
              </a:lnSpc>
              <a:spcBef>
                <a:spcPts val="3000"/>
              </a:spcBef>
              <a:spcAft>
                <a:spcPts val="0"/>
              </a:spcAft>
              <a:buNone/>
            </a:pPr>
            <a:r>
              <a:rPr lang="en" sz="2000">
                <a:latin typeface="Helvetica Neue Light"/>
                <a:ea typeface="Helvetica Neue Light"/>
                <a:cs typeface="Helvetica Neue Light"/>
                <a:sym typeface="Helvetica Neue Light"/>
              </a:rPr>
              <a:t> 	 is a </a:t>
            </a:r>
            <a:endParaRPr sz="2000">
              <a:latin typeface="Helvetica Neue Light"/>
              <a:ea typeface="Helvetica Neue Light"/>
              <a:cs typeface="Helvetica Neue Light"/>
              <a:sym typeface="Helvetica Neue Light"/>
            </a:endParaRPr>
          </a:p>
          <a:p>
            <a:pPr indent="457200" lvl="0" marL="0" marR="0" rtl="0" algn="l">
              <a:lnSpc>
                <a:spcPct val="150000"/>
              </a:lnSpc>
              <a:spcBef>
                <a:spcPts val="0"/>
              </a:spcBef>
              <a:spcAft>
                <a:spcPts val="0"/>
              </a:spcAft>
              <a:buNone/>
            </a:pPr>
            <a:r>
              <a:rPr b="1" lang="en" sz="2000">
                <a:latin typeface="Helvetica Neue"/>
                <a:ea typeface="Helvetica Neue"/>
                <a:cs typeface="Helvetica Neue"/>
                <a:sym typeface="Helvetica Neue"/>
              </a:rPr>
              <a:t>random compact set</a:t>
            </a:r>
            <a:endParaRPr b="1" sz="2000">
              <a:latin typeface="Helvetica Neue"/>
              <a:ea typeface="Helvetica Neue"/>
              <a:cs typeface="Helvetica Neue"/>
              <a:sym typeface="Helvetica Neue"/>
            </a:endParaRPr>
          </a:p>
        </p:txBody>
      </p:sp>
      <p:pic>
        <p:nvPicPr>
          <p:cNvPr descr="\hat{\mathcal{Y}}_\epsilon^M:\Omega\to\mathcal{K}" id="712" name="Google Shape;712;p45" title="MathEquation,#000000"/>
          <p:cNvPicPr preferRelativeResize="0"/>
          <p:nvPr/>
        </p:nvPicPr>
        <p:blipFill>
          <a:blip r:embed="rId11">
            <a:alphaModFix/>
          </a:blip>
          <a:stretch>
            <a:fillRect/>
          </a:stretch>
        </p:blipFill>
        <p:spPr>
          <a:xfrm>
            <a:off x="981675" y="3907825"/>
            <a:ext cx="1747076" cy="519725"/>
          </a:xfrm>
          <a:prstGeom prst="rect">
            <a:avLst/>
          </a:prstGeom>
          <a:noFill/>
          <a:ln>
            <a:noFill/>
          </a:ln>
        </p:spPr>
      </p:pic>
      <p:pic>
        <p:nvPicPr>
          <p:cNvPr descr="(\Omega,\mathcal{G},\mathbb{P})" id="713" name="Google Shape;713;p45" title="MathEquation,#000000"/>
          <p:cNvPicPr preferRelativeResize="0"/>
          <p:nvPr/>
        </p:nvPicPr>
        <p:blipFill>
          <a:blip r:embed="rId12">
            <a:alphaModFix/>
          </a:blip>
          <a:stretch>
            <a:fillRect/>
          </a:stretch>
        </p:blipFill>
        <p:spPr>
          <a:xfrm>
            <a:off x="889225" y="2540675"/>
            <a:ext cx="916692" cy="304800"/>
          </a:xfrm>
          <a:prstGeom prst="rect">
            <a:avLst/>
          </a:prstGeom>
          <a:noFill/>
          <a:ln>
            <a:noFill/>
          </a:ln>
        </p:spPr>
      </p:pic>
      <p:pic>
        <p:nvPicPr>
          <p:cNvPr descr="\mathcal{K}" id="714" name="Google Shape;714;p45" title="MathEquation,#000000"/>
          <p:cNvPicPr preferRelativeResize="0"/>
          <p:nvPr/>
        </p:nvPicPr>
        <p:blipFill>
          <a:blip r:embed="rId13">
            <a:alphaModFix/>
          </a:blip>
          <a:stretch>
            <a:fillRect/>
          </a:stretch>
        </p:blipFill>
        <p:spPr>
          <a:xfrm>
            <a:off x="975360" y="3031433"/>
            <a:ext cx="209500" cy="247479"/>
          </a:xfrm>
          <a:prstGeom prst="rect">
            <a:avLst/>
          </a:prstGeom>
          <a:noFill/>
          <a:ln>
            <a:noFill/>
          </a:ln>
        </p:spPr>
      </p:pic>
      <p:pic>
        <p:nvPicPr>
          <p:cNvPr descr="\mathbb{R}^n" id="715" name="Google Shape;715;p45" title="MathEquation,#000000"/>
          <p:cNvPicPr preferRelativeResize="0"/>
          <p:nvPr/>
        </p:nvPicPr>
        <p:blipFill>
          <a:blip r:embed="rId14">
            <a:alphaModFix/>
          </a:blip>
          <a:stretch>
            <a:fillRect/>
          </a:stretch>
        </p:blipFill>
        <p:spPr>
          <a:xfrm>
            <a:off x="2794050" y="3336138"/>
            <a:ext cx="395844" cy="304800"/>
          </a:xfrm>
          <a:prstGeom prst="rect">
            <a:avLst/>
          </a:prstGeom>
          <a:noFill/>
          <a:ln>
            <a:noFill/>
          </a:ln>
        </p:spPr>
      </p:pic>
      <p:sp>
        <p:nvSpPr>
          <p:cNvPr id="716" name="Google Shape;716;p45"/>
          <p:cNvSpPr/>
          <p:nvPr/>
        </p:nvSpPr>
        <p:spPr>
          <a:xfrm>
            <a:off x="7118949" y="3681312"/>
            <a:ext cx="1086350" cy="1287250"/>
          </a:xfrm>
          <a:custGeom>
            <a:rect b="b" l="l" r="r" t="t"/>
            <a:pathLst>
              <a:path extrusionOk="0" h="51490" w="43454">
                <a:moveTo>
                  <a:pt x="215" y="29502"/>
                </a:moveTo>
                <a:cubicBezTo>
                  <a:pt x="-377" y="26913"/>
                  <a:pt x="363" y="24620"/>
                  <a:pt x="1103" y="21513"/>
                </a:cubicBezTo>
                <a:cubicBezTo>
                  <a:pt x="1843" y="18406"/>
                  <a:pt x="3043" y="14184"/>
                  <a:pt x="4654" y="10859"/>
                </a:cubicBezTo>
                <a:cubicBezTo>
                  <a:pt x="6265" y="7534"/>
                  <a:pt x="8771" y="3319"/>
                  <a:pt x="10768" y="1565"/>
                </a:cubicBezTo>
                <a:cubicBezTo>
                  <a:pt x="12765" y="-189"/>
                  <a:pt x="14622" y="-254"/>
                  <a:pt x="16636" y="333"/>
                </a:cubicBezTo>
                <a:cubicBezTo>
                  <a:pt x="18650" y="920"/>
                  <a:pt x="20485" y="3113"/>
                  <a:pt x="22853" y="5089"/>
                </a:cubicBezTo>
                <a:cubicBezTo>
                  <a:pt x="25221" y="7065"/>
                  <a:pt x="28328" y="9750"/>
                  <a:pt x="30843" y="12191"/>
                </a:cubicBezTo>
                <a:cubicBezTo>
                  <a:pt x="33358" y="14632"/>
                  <a:pt x="36170" y="17592"/>
                  <a:pt x="37945" y="19737"/>
                </a:cubicBezTo>
                <a:cubicBezTo>
                  <a:pt x="39721" y="21883"/>
                  <a:pt x="40608" y="22919"/>
                  <a:pt x="41496" y="25064"/>
                </a:cubicBezTo>
                <a:cubicBezTo>
                  <a:pt x="42384" y="27210"/>
                  <a:pt x="43050" y="30317"/>
                  <a:pt x="43272" y="32610"/>
                </a:cubicBezTo>
                <a:cubicBezTo>
                  <a:pt x="43494" y="34903"/>
                  <a:pt x="43664" y="36812"/>
                  <a:pt x="42828" y="38824"/>
                </a:cubicBezTo>
                <a:cubicBezTo>
                  <a:pt x="41992" y="40836"/>
                  <a:pt x="40622" y="42761"/>
                  <a:pt x="38255" y="44684"/>
                </a:cubicBezTo>
                <a:cubicBezTo>
                  <a:pt x="35888" y="46608"/>
                  <a:pt x="31635" y="49344"/>
                  <a:pt x="28624" y="50365"/>
                </a:cubicBezTo>
                <a:cubicBezTo>
                  <a:pt x="25613" y="51386"/>
                  <a:pt x="23297" y="52067"/>
                  <a:pt x="20190" y="50809"/>
                </a:cubicBezTo>
                <a:cubicBezTo>
                  <a:pt x="17083" y="49551"/>
                  <a:pt x="12570" y="45113"/>
                  <a:pt x="9981" y="42819"/>
                </a:cubicBezTo>
                <a:cubicBezTo>
                  <a:pt x="7392" y="40526"/>
                  <a:pt x="6282" y="39268"/>
                  <a:pt x="4654" y="37048"/>
                </a:cubicBezTo>
                <a:cubicBezTo>
                  <a:pt x="3026" y="34829"/>
                  <a:pt x="807" y="32091"/>
                  <a:pt x="215" y="29502"/>
                </a:cubicBezTo>
                <a:close/>
              </a:path>
            </a:pathLst>
          </a:custGeom>
          <a:solidFill>
            <a:srgbClr val="FCE5CD"/>
          </a:solidFill>
          <a:ln cap="flat" cmpd="sng" w="19050">
            <a:solidFill>
              <a:srgbClr val="990000"/>
            </a:solidFill>
            <a:prstDash val="solid"/>
            <a:round/>
            <a:headEnd len="med" w="med" type="none"/>
            <a:tailEnd len="med" w="med" type="none"/>
          </a:ln>
        </p:spPr>
      </p:sp>
      <p:sp>
        <p:nvSpPr>
          <p:cNvPr id="717" name="Google Shape;717;p45"/>
          <p:cNvSpPr/>
          <p:nvPr/>
        </p:nvSpPr>
        <p:spPr>
          <a:xfrm rot="5965327">
            <a:off x="7113250" y="3778496"/>
            <a:ext cx="1175284" cy="1271573"/>
          </a:xfrm>
          <a:custGeom>
            <a:rect b="b" l="l" r="r" t="t"/>
            <a:pathLst>
              <a:path extrusionOk="0" h="63686" w="59019">
                <a:moveTo>
                  <a:pt x="29100" y="29755"/>
                </a:moveTo>
                <a:cubicBezTo>
                  <a:pt x="26455" y="26981"/>
                  <a:pt x="18649" y="22272"/>
                  <a:pt x="18649" y="17369"/>
                </a:cubicBezTo>
                <a:cubicBezTo>
                  <a:pt x="18649" y="12466"/>
                  <a:pt x="24584" y="1694"/>
                  <a:pt x="29100" y="339"/>
                </a:cubicBezTo>
                <a:cubicBezTo>
                  <a:pt x="33616" y="-1016"/>
                  <a:pt x="40841" y="3822"/>
                  <a:pt x="45743" y="9241"/>
                </a:cubicBezTo>
                <a:cubicBezTo>
                  <a:pt x="50646" y="14660"/>
                  <a:pt x="57225" y="26142"/>
                  <a:pt x="58515" y="32851"/>
                </a:cubicBezTo>
                <a:cubicBezTo>
                  <a:pt x="59805" y="39560"/>
                  <a:pt x="58774" y="44398"/>
                  <a:pt x="53484" y="49494"/>
                </a:cubicBezTo>
                <a:cubicBezTo>
                  <a:pt x="48194" y="54590"/>
                  <a:pt x="35357" y="62396"/>
                  <a:pt x="26777" y="63428"/>
                </a:cubicBezTo>
                <a:cubicBezTo>
                  <a:pt x="18197" y="64460"/>
                  <a:pt x="5812" y="59235"/>
                  <a:pt x="2006" y="55687"/>
                </a:cubicBezTo>
                <a:cubicBezTo>
                  <a:pt x="-1800" y="52139"/>
                  <a:pt x="716" y="44204"/>
                  <a:pt x="3941" y="42140"/>
                </a:cubicBezTo>
                <a:cubicBezTo>
                  <a:pt x="7167" y="40076"/>
                  <a:pt x="18005" y="44076"/>
                  <a:pt x="21359" y="43302"/>
                </a:cubicBezTo>
                <a:cubicBezTo>
                  <a:pt x="24714" y="42528"/>
                  <a:pt x="21875" y="39044"/>
                  <a:pt x="24068" y="37496"/>
                </a:cubicBezTo>
                <a:cubicBezTo>
                  <a:pt x="26261" y="35948"/>
                  <a:pt x="33679" y="35302"/>
                  <a:pt x="34518" y="34012"/>
                </a:cubicBezTo>
                <a:cubicBezTo>
                  <a:pt x="35357" y="32722"/>
                  <a:pt x="31745" y="32529"/>
                  <a:pt x="29100" y="29755"/>
                </a:cubicBezTo>
                <a:close/>
              </a:path>
            </a:pathLst>
          </a:custGeom>
          <a:solidFill>
            <a:srgbClr val="BFD6FF">
              <a:alpha val="67600"/>
            </a:srgbClr>
          </a:solidFill>
          <a:ln cap="flat" cmpd="sng" w="19050">
            <a:solidFill>
              <a:srgbClr val="0000C3"/>
            </a:solidFill>
            <a:prstDash val="solid"/>
            <a:round/>
            <a:headEnd len="med" w="med" type="none"/>
            <a:tailEnd len="med" w="med" type="none"/>
          </a:ln>
        </p:spPr>
      </p:sp>
      <p:sp>
        <p:nvSpPr>
          <p:cNvPr id="718" name="Google Shape;718;p45"/>
          <p:cNvSpPr/>
          <p:nvPr/>
        </p:nvSpPr>
        <p:spPr>
          <a:xfrm rot="-1150057">
            <a:off x="5731214" y="4097987"/>
            <a:ext cx="868021" cy="646788"/>
          </a:xfrm>
          <a:prstGeom prst="wedgeEllipseCallout">
            <a:avLst>
              <a:gd fmla="val 20568" name="adj1"/>
              <a:gd fmla="val -132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x_i(\omega_2)" id="719" name="Google Shape;719;p45" title="MathEquation,#000000"/>
          <p:cNvPicPr preferRelativeResize="0"/>
          <p:nvPr/>
        </p:nvPicPr>
        <p:blipFill>
          <a:blip r:embed="rId15">
            <a:alphaModFix/>
          </a:blip>
          <a:stretch>
            <a:fillRect/>
          </a:stretch>
        </p:blipFill>
        <p:spPr>
          <a:xfrm>
            <a:off x="5868332" y="4518800"/>
            <a:ext cx="381734" cy="165100"/>
          </a:xfrm>
          <a:prstGeom prst="rect">
            <a:avLst/>
          </a:prstGeom>
          <a:noFill/>
          <a:ln>
            <a:noFill/>
          </a:ln>
        </p:spPr>
      </p:pic>
      <p:cxnSp>
        <p:nvCxnSpPr>
          <p:cNvPr id="720" name="Google Shape;720;p45"/>
          <p:cNvCxnSpPr/>
          <p:nvPr/>
        </p:nvCxnSpPr>
        <p:spPr>
          <a:xfrm>
            <a:off x="6326266" y="4601350"/>
            <a:ext cx="1240800" cy="204300"/>
          </a:xfrm>
          <a:prstGeom prst="straightConnector1">
            <a:avLst/>
          </a:prstGeom>
          <a:noFill/>
          <a:ln cap="flat" cmpd="sng" w="9525">
            <a:solidFill>
              <a:srgbClr val="000000"/>
            </a:solidFill>
            <a:prstDash val="lgDash"/>
            <a:round/>
            <a:headEnd len="med" w="med" type="oval"/>
            <a:tailEnd len="med" w="med" type="triangle"/>
          </a:ln>
        </p:spPr>
      </p:cxnSp>
      <p:cxnSp>
        <p:nvCxnSpPr>
          <p:cNvPr id="721" name="Google Shape;721;p45"/>
          <p:cNvCxnSpPr/>
          <p:nvPr/>
        </p:nvCxnSpPr>
        <p:spPr>
          <a:xfrm flipH="1" rot="10800000">
            <a:off x="6529404" y="3843009"/>
            <a:ext cx="870600" cy="420000"/>
          </a:xfrm>
          <a:prstGeom prst="straightConnector1">
            <a:avLst/>
          </a:prstGeom>
          <a:noFill/>
          <a:ln cap="flat" cmpd="sng" w="9525">
            <a:solidFill>
              <a:srgbClr val="000000"/>
            </a:solidFill>
            <a:prstDash val="lgDash"/>
            <a:round/>
            <a:headEnd len="med" w="med" type="oval"/>
            <a:tailEnd len="med" w="med" type="triangle"/>
          </a:ln>
        </p:spPr>
      </p:cxnSp>
      <p:cxnSp>
        <p:nvCxnSpPr>
          <p:cNvPr id="722" name="Google Shape;722;p45"/>
          <p:cNvCxnSpPr/>
          <p:nvPr/>
        </p:nvCxnSpPr>
        <p:spPr>
          <a:xfrm>
            <a:off x="5952228" y="4306300"/>
            <a:ext cx="1337100" cy="100200"/>
          </a:xfrm>
          <a:prstGeom prst="straightConnector1">
            <a:avLst/>
          </a:prstGeom>
          <a:noFill/>
          <a:ln cap="flat" cmpd="sng" w="9525">
            <a:solidFill>
              <a:srgbClr val="000000"/>
            </a:solidFill>
            <a:prstDash val="lgDash"/>
            <a:round/>
            <a:headEnd len="med" w="med" type="oval"/>
            <a:tailEnd len="med" w="med" type="triangle"/>
          </a:ln>
        </p:spPr>
      </p:cxnSp>
      <p:pic>
        <p:nvPicPr>
          <p:cNvPr descr="\cdot" id="723" name="Google Shape;723;p45" title="MathEquation,#000000"/>
          <p:cNvPicPr preferRelativeResize="0"/>
          <p:nvPr/>
        </p:nvPicPr>
        <p:blipFill>
          <a:blip r:embed="rId7">
            <a:alphaModFix/>
          </a:blip>
          <a:stretch>
            <a:fillRect/>
          </a:stretch>
        </p:blipFill>
        <p:spPr>
          <a:xfrm>
            <a:off x="7628604" y="4756717"/>
            <a:ext cx="126294" cy="221110"/>
          </a:xfrm>
          <a:prstGeom prst="rect">
            <a:avLst/>
          </a:prstGeom>
          <a:noFill/>
          <a:ln>
            <a:noFill/>
          </a:ln>
        </p:spPr>
      </p:pic>
      <p:pic>
        <p:nvPicPr>
          <p:cNvPr descr="\cdot" id="724" name="Google Shape;724;p45" title="MathEquation,#000000"/>
          <p:cNvPicPr preferRelativeResize="0"/>
          <p:nvPr/>
        </p:nvPicPr>
        <p:blipFill>
          <a:blip r:embed="rId7">
            <a:alphaModFix/>
          </a:blip>
          <a:stretch>
            <a:fillRect/>
          </a:stretch>
        </p:blipFill>
        <p:spPr>
          <a:xfrm>
            <a:off x="7217424" y="4331824"/>
            <a:ext cx="126294" cy="221110"/>
          </a:xfrm>
          <a:prstGeom prst="rect">
            <a:avLst/>
          </a:prstGeom>
          <a:noFill/>
          <a:ln>
            <a:noFill/>
          </a:ln>
        </p:spPr>
      </p:pic>
      <p:pic>
        <p:nvPicPr>
          <p:cNvPr descr="\cdot" id="725" name="Google Shape;725;p45" title="MathEquation,#000000"/>
          <p:cNvPicPr preferRelativeResize="0"/>
          <p:nvPr/>
        </p:nvPicPr>
        <p:blipFill>
          <a:blip r:embed="rId7">
            <a:alphaModFix/>
          </a:blip>
          <a:stretch>
            <a:fillRect/>
          </a:stretch>
        </p:blipFill>
        <p:spPr>
          <a:xfrm>
            <a:off x="7400004" y="3732455"/>
            <a:ext cx="126294" cy="221110"/>
          </a:xfrm>
          <a:prstGeom prst="rect">
            <a:avLst/>
          </a:prstGeom>
          <a:noFill/>
          <a:ln>
            <a:noFill/>
          </a:ln>
        </p:spPr>
      </p:pic>
      <p:pic>
        <p:nvPicPr>
          <p:cNvPr descr="\cdot" id="726" name="Google Shape;726;p45" title="MathEquation,#000000"/>
          <p:cNvPicPr preferRelativeResize="0"/>
          <p:nvPr/>
        </p:nvPicPr>
        <p:blipFill>
          <a:blip r:embed="rId7">
            <a:alphaModFix/>
          </a:blip>
          <a:stretch>
            <a:fillRect/>
          </a:stretch>
        </p:blipFill>
        <p:spPr>
          <a:xfrm>
            <a:off x="7963085" y="4604317"/>
            <a:ext cx="126294" cy="221110"/>
          </a:xfrm>
          <a:prstGeom prst="rect">
            <a:avLst/>
          </a:prstGeom>
          <a:noFill/>
          <a:ln>
            <a:noFill/>
          </a:ln>
        </p:spPr>
      </p:pic>
      <p:pic>
        <p:nvPicPr>
          <p:cNvPr descr="\cdot" id="727" name="Google Shape;727;p45" title="MathEquation,#000000"/>
          <p:cNvPicPr preferRelativeResize="0"/>
          <p:nvPr/>
        </p:nvPicPr>
        <p:blipFill>
          <a:blip r:embed="rId7">
            <a:alphaModFix/>
          </a:blip>
          <a:stretch>
            <a:fillRect/>
          </a:stretch>
        </p:blipFill>
        <p:spPr>
          <a:xfrm>
            <a:off x="7947246" y="4240123"/>
            <a:ext cx="126294" cy="221110"/>
          </a:xfrm>
          <a:prstGeom prst="rect">
            <a:avLst/>
          </a:prstGeom>
          <a:noFill/>
          <a:ln>
            <a:noFill/>
          </a:ln>
        </p:spPr>
      </p:pic>
      <p:pic>
        <p:nvPicPr>
          <p:cNvPr descr="y_i(\omega_2)" id="728" name="Google Shape;728;p45" title="MathEquation,#000000"/>
          <p:cNvPicPr preferRelativeResize="0"/>
          <p:nvPr/>
        </p:nvPicPr>
        <p:blipFill>
          <a:blip r:embed="rId16">
            <a:alphaModFix/>
          </a:blip>
          <a:stretch>
            <a:fillRect/>
          </a:stretch>
        </p:blipFill>
        <p:spPr>
          <a:xfrm>
            <a:off x="7353495" y="4538923"/>
            <a:ext cx="426890" cy="190500"/>
          </a:xfrm>
          <a:prstGeom prst="rect">
            <a:avLst/>
          </a:prstGeom>
          <a:noFill/>
          <a:ln>
            <a:noFill/>
          </a:ln>
        </p:spPr>
      </p:pic>
      <p:pic>
        <p:nvPicPr>
          <p:cNvPr descr="\hat{\mathcal{Y}}_\epsilon(\omega_2)" id="729" name="Google Shape;729;p45" title="MathEquation,#a40000"/>
          <p:cNvPicPr preferRelativeResize="0"/>
          <p:nvPr/>
        </p:nvPicPr>
        <p:blipFill>
          <a:blip r:embed="rId17">
            <a:alphaModFix/>
          </a:blip>
          <a:stretch>
            <a:fillRect/>
          </a:stretch>
        </p:blipFill>
        <p:spPr>
          <a:xfrm>
            <a:off x="8026379" y="3669741"/>
            <a:ext cx="819354" cy="381000"/>
          </a:xfrm>
          <a:prstGeom prst="rect">
            <a:avLst/>
          </a:prstGeom>
          <a:noFill/>
          <a:ln>
            <a:noFill/>
          </a:ln>
        </p:spPr>
      </p:pic>
      <p:pic>
        <p:nvPicPr>
          <p:cNvPr descr="M" id="730" name="Google Shape;730;p45" title="MathEquation,#a40000"/>
          <p:cNvPicPr preferRelativeResize="0"/>
          <p:nvPr/>
        </p:nvPicPr>
        <p:blipFill>
          <a:blip r:embed="rId10">
            <a:alphaModFix/>
          </a:blip>
          <a:stretch>
            <a:fillRect/>
          </a:stretch>
        </p:blipFill>
        <p:spPr>
          <a:xfrm>
            <a:off x="8246528" y="3552150"/>
            <a:ext cx="189264" cy="1618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6"/>
          <p:cNvSpPr/>
          <p:nvPr/>
        </p:nvSpPr>
        <p:spPr>
          <a:xfrm rot="1536771">
            <a:off x="4300475" y="2653070"/>
            <a:ext cx="1453198" cy="1284660"/>
          </a:xfrm>
          <a:prstGeom prst="rtTriangle">
            <a:avLst/>
          </a:prstGeom>
          <a:solidFill>
            <a:srgbClr val="FCE5CD"/>
          </a:solidFill>
          <a:ln cap="flat" cmpd="sng" w="19050">
            <a:solidFill>
              <a:srgbClr val="99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7" name="Google Shape;737;p46"/>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46"/>
          <p:cNvSpPr/>
          <p:nvPr/>
        </p:nvSpPr>
        <p:spPr>
          <a:xfrm>
            <a:off x="3175743" y="1963475"/>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739" name="Google Shape;739;p46" title="MathEquation,#000000"/>
          <p:cNvPicPr preferRelativeResize="0"/>
          <p:nvPr/>
        </p:nvPicPr>
        <p:blipFill>
          <a:blip r:embed="rId3">
            <a:alphaModFix/>
          </a:blip>
          <a:stretch>
            <a:fillRect/>
          </a:stretch>
        </p:blipFill>
        <p:spPr>
          <a:xfrm>
            <a:off x="4572005" y="2305250"/>
            <a:ext cx="175900" cy="312651"/>
          </a:xfrm>
          <a:prstGeom prst="rect">
            <a:avLst/>
          </a:prstGeom>
          <a:noFill/>
          <a:ln>
            <a:noFill/>
          </a:ln>
        </p:spPr>
      </p:pic>
      <p:pic>
        <p:nvPicPr>
          <p:cNvPr descr="\cdot" id="740" name="Google Shape;740;p46" title="MathEquation,#000000"/>
          <p:cNvPicPr preferRelativeResize="0"/>
          <p:nvPr/>
        </p:nvPicPr>
        <p:blipFill>
          <a:blip r:embed="rId3">
            <a:alphaModFix/>
          </a:blip>
          <a:stretch>
            <a:fillRect/>
          </a:stretch>
        </p:blipFill>
        <p:spPr>
          <a:xfrm>
            <a:off x="4001393" y="3475575"/>
            <a:ext cx="175900" cy="312651"/>
          </a:xfrm>
          <a:prstGeom prst="rect">
            <a:avLst/>
          </a:prstGeom>
          <a:noFill/>
          <a:ln>
            <a:noFill/>
          </a:ln>
        </p:spPr>
      </p:pic>
      <p:pic>
        <p:nvPicPr>
          <p:cNvPr descr="\cdot" id="741" name="Google Shape;741;p46" title="MathEquation,#000000"/>
          <p:cNvPicPr preferRelativeResize="0"/>
          <p:nvPr/>
        </p:nvPicPr>
        <p:blipFill>
          <a:blip r:embed="rId3">
            <a:alphaModFix/>
          </a:blip>
          <a:stretch>
            <a:fillRect/>
          </a:stretch>
        </p:blipFill>
        <p:spPr>
          <a:xfrm>
            <a:off x="5313793" y="4106375"/>
            <a:ext cx="175900" cy="312651"/>
          </a:xfrm>
          <a:prstGeom prst="rect">
            <a:avLst/>
          </a:prstGeom>
          <a:noFill/>
          <a:ln>
            <a:noFill/>
          </a:ln>
        </p:spPr>
      </p:pic>
      <p:sp>
        <p:nvSpPr>
          <p:cNvPr id="742" name="Google Shape;742;p46"/>
          <p:cNvSpPr/>
          <p:nvPr/>
        </p:nvSpPr>
        <p:spPr>
          <a:xfrm rot="-656992">
            <a:off x="1134918" y="1362189"/>
            <a:ext cx="777047" cy="403758"/>
          </a:xfrm>
          <a:prstGeom prst="snip2DiagRect">
            <a:avLst>
              <a:gd fmla="val 38039" name="adj1"/>
              <a:gd fmla="val 1608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X}_0" id="743" name="Google Shape;743;p46" title="MathEquation,#000000"/>
          <p:cNvPicPr preferRelativeResize="0"/>
          <p:nvPr/>
        </p:nvPicPr>
        <p:blipFill>
          <a:blip r:embed="rId4">
            <a:alphaModFix/>
          </a:blip>
          <a:stretch>
            <a:fillRect/>
          </a:stretch>
        </p:blipFill>
        <p:spPr>
          <a:xfrm>
            <a:off x="335091" y="1389730"/>
            <a:ext cx="400772" cy="348672"/>
          </a:xfrm>
          <a:prstGeom prst="rect">
            <a:avLst/>
          </a:prstGeom>
          <a:noFill/>
          <a:ln>
            <a:noFill/>
          </a:ln>
        </p:spPr>
      </p:pic>
      <p:sp>
        <p:nvSpPr>
          <p:cNvPr id="744" name="Google Shape;744;p46"/>
          <p:cNvSpPr/>
          <p:nvPr/>
        </p:nvSpPr>
        <p:spPr>
          <a:xfrm rot="789559">
            <a:off x="1093196" y="4156141"/>
            <a:ext cx="860496" cy="765967"/>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bb{W}" id="745" name="Google Shape;745;p46" title="MathEquation,#000000"/>
          <p:cNvPicPr preferRelativeResize="0"/>
          <p:nvPr/>
        </p:nvPicPr>
        <p:blipFill>
          <a:blip r:embed="rId5">
            <a:alphaModFix/>
          </a:blip>
          <a:stretch>
            <a:fillRect/>
          </a:stretch>
        </p:blipFill>
        <p:spPr>
          <a:xfrm>
            <a:off x="353678" y="4354834"/>
            <a:ext cx="363632" cy="361430"/>
          </a:xfrm>
          <a:prstGeom prst="rect">
            <a:avLst/>
          </a:prstGeom>
          <a:noFill/>
          <a:ln>
            <a:noFill/>
          </a:ln>
        </p:spPr>
      </p:pic>
      <p:pic>
        <p:nvPicPr>
          <p:cNvPr descr="\cdot" id="746" name="Google Shape;746;p46" title="MathEquation,#000000"/>
          <p:cNvPicPr preferRelativeResize="0"/>
          <p:nvPr/>
        </p:nvPicPr>
        <p:blipFill>
          <a:blip r:embed="rId3">
            <a:alphaModFix/>
          </a:blip>
          <a:stretch>
            <a:fillRect/>
          </a:stretch>
        </p:blipFill>
        <p:spPr>
          <a:xfrm>
            <a:off x="1505801" y="4711999"/>
            <a:ext cx="175900" cy="312651"/>
          </a:xfrm>
          <a:prstGeom prst="rect">
            <a:avLst/>
          </a:prstGeom>
          <a:noFill/>
          <a:ln>
            <a:noFill/>
          </a:ln>
        </p:spPr>
      </p:pic>
      <p:pic>
        <p:nvPicPr>
          <p:cNvPr descr="\cdot" id="747" name="Google Shape;747;p46" title="MathEquation,#000000"/>
          <p:cNvPicPr preferRelativeResize="0"/>
          <p:nvPr/>
        </p:nvPicPr>
        <p:blipFill>
          <a:blip r:embed="rId3">
            <a:alphaModFix/>
          </a:blip>
          <a:stretch>
            <a:fillRect/>
          </a:stretch>
        </p:blipFill>
        <p:spPr>
          <a:xfrm>
            <a:off x="1294204" y="4478941"/>
            <a:ext cx="175900" cy="312651"/>
          </a:xfrm>
          <a:prstGeom prst="rect">
            <a:avLst/>
          </a:prstGeom>
          <a:noFill/>
          <a:ln>
            <a:noFill/>
          </a:ln>
        </p:spPr>
      </p:pic>
      <p:pic>
        <p:nvPicPr>
          <p:cNvPr descr="\cdot" id="748" name="Google Shape;748;p46" title="MathEquation,#000000"/>
          <p:cNvPicPr preferRelativeResize="0"/>
          <p:nvPr/>
        </p:nvPicPr>
        <p:blipFill>
          <a:blip r:embed="rId3">
            <a:alphaModFix/>
          </a:blip>
          <a:stretch>
            <a:fillRect/>
          </a:stretch>
        </p:blipFill>
        <p:spPr>
          <a:xfrm>
            <a:off x="1188405" y="4167700"/>
            <a:ext cx="175900" cy="312651"/>
          </a:xfrm>
          <a:prstGeom prst="rect">
            <a:avLst/>
          </a:prstGeom>
          <a:noFill/>
          <a:ln>
            <a:noFill/>
          </a:ln>
        </p:spPr>
      </p:pic>
      <p:sp>
        <p:nvSpPr>
          <p:cNvPr id="749" name="Google Shape;749;p46"/>
          <p:cNvSpPr/>
          <p:nvPr/>
        </p:nvSpPr>
        <p:spPr>
          <a:xfrm rot="-1286137">
            <a:off x="1026751" y="3193013"/>
            <a:ext cx="942386" cy="662334"/>
          </a:xfrm>
          <a:prstGeom prst="wedgeEllipseCallout">
            <a:avLst>
              <a:gd fmla="val 20568" name="adj1"/>
              <a:gd fmla="val -1324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eta" id="750" name="Google Shape;750;p46" title="MathEquation,#000000"/>
          <p:cNvPicPr preferRelativeResize="0"/>
          <p:nvPr/>
        </p:nvPicPr>
        <p:blipFill>
          <a:blip r:embed="rId6">
            <a:alphaModFix/>
          </a:blip>
          <a:stretch>
            <a:fillRect/>
          </a:stretch>
        </p:blipFill>
        <p:spPr>
          <a:xfrm>
            <a:off x="388938" y="3337150"/>
            <a:ext cx="293098" cy="374077"/>
          </a:xfrm>
          <a:prstGeom prst="rect">
            <a:avLst/>
          </a:prstGeom>
          <a:noFill/>
          <a:ln>
            <a:noFill/>
          </a:ln>
        </p:spPr>
      </p:pic>
      <p:pic>
        <p:nvPicPr>
          <p:cNvPr descr="\cdot" id="751" name="Google Shape;751;p46" title="MathEquation,#000000"/>
          <p:cNvPicPr preferRelativeResize="0"/>
          <p:nvPr/>
        </p:nvPicPr>
        <p:blipFill>
          <a:blip r:embed="rId3">
            <a:alphaModFix/>
          </a:blip>
          <a:stretch>
            <a:fillRect/>
          </a:stretch>
        </p:blipFill>
        <p:spPr>
          <a:xfrm>
            <a:off x="1358793" y="3316409"/>
            <a:ext cx="154580" cy="281106"/>
          </a:xfrm>
          <a:prstGeom prst="rect">
            <a:avLst/>
          </a:prstGeom>
          <a:noFill/>
          <a:ln>
            <a:noFill/>
          </a:ln>
        </p:spPr>
      </p:pic>
      <p:pic>
        <p:nvPicPr>
          <p:cNvPr descr="\cdot" id="752" name="Google Shape;752;p46" title="MathEquation,#000000"/>
          <p:cNvPicPr preferRelativeResize="0"/>
          <p:nvPr/>
        </p:nvPicPr>
        <p:blipFill>
          <a:blip r:embed="rId3">
            <a:alphaModFix/>
          </a:blip>
          <a:stretch>
            <a:fillRect/>
          </a:stretch>
        </p:blipFill>
        <p:spPr>
          <a:xfrm>
            <a:off x="1172842" y="3630728"/>
            <a:ext cx="154580" cy="281106"/>
          </a:xfrm>
          <a:prstGeom prst="rect">
            <a:avLst/>
          </a:prstGeom>
          <a:noFill/>
          <a:ln>
            <a:noFill/>
          </a:ln>
        </p:spPr>
      </p:pic>
      <p:pic>
        <p:nvPicPr>
          <p:cNvPr descr="\cdot" id="753" name="Google Shape;753;p46" title="MathEquation,#000000"/>
          <p:cNvPicPr preferRelativeResize="0"/>
          <p:nvPr/>
        </p:nvPicPr>
        <p:blipFill>
          <a:blip r:embed="rId3">
            <a:alphaModFix/>
          </a:blip>
          <a:stretch>
            <a:fillRect/>
          </a:stretch>
        </p:blipFill>
        <p:spPr>
          <a:xfrm>
            <a:off x="1730695" y="3316409"/>
            <a:ext cx="154580" cy="281106"/>
          </a:xfrm>
          <a:prstGeom prst="rect">
            <a:avLst/>
          </a:prstGeom>
          <a:noFill/>
          <a:ln>
            <a:noFill/>
          </a:ln>
        </p:spPr>
      </p:pic>
      <p:sp>
        <p:nvSpPr>
          <p:cNvPr id="754" name="Google Shape;754;p46"/>
          <p:cNvSpPr/>
          <p:nvPr/>
        </p:nvSpPr>
        <p:spPr>
          <a:xfrm>
            <a:off x="1244007" y="2184772"/>
            <a:ext cx="507900" cy="649200"/>
          </a:xfrm>
          <a:prstGeom prst="roundRect">
            <a:avLst>
              <a:gd fmla="val 1410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dot" id="755" name="Google Shape;755;p46" title="MathEquation,#000000"/>
          <p:cNvPicPr preferRelativeResize="0"/>
          <p:nvPr/>
        </p:nvPicPr>
        <p:blipFill>
          <a:blip r:embed="rId3">
            <a:alphaModFix/>
          </a:blip>
          <a:stretch>
            <a:fillRect/>
          </a:stretch>
        </p:blipFill>
        <p:spPr>
          <a:xfrm rot="4293400">
            <a:off x="1542294" y="2166769"/>
            <a:ext cx="168469" cy="258433"/>
          </a:xfrm>
          <a:prstGeom prst="rect">
            <a:avLst/>
          </a:prstGeom>
          <a:noFill/>
          <a:ln>
            <a:noFill/>
          </a:ln>
        </p:spPr>
      </p:pic>
      <p:pic>
        <p:nvPicPr>
          <p:cNvPr descr="\cdot" id="756" name="Google Shape;756;p46" title="MathEquation,#000000"/>
          <p:cNvPicPr preferRelativeResize="0"/>
          <p:nvPr/>
        </p:nvPicPr>
        <p:blipFill>
          <a:blip r:embed="rId3">
            <a:alphaModFix/>
          </a:blip>
          <a:stretch>
            <a:fillRect/>
          </a:stretch>
        </p:blipFill>
        <p:spPr>
          <a:xfrm rot="4293400">
            <a:off x="1183749" y="2565737"/>
            <a:ext cx="168469" cy="258433"/>
          </a:xfrm>
          <a:prstGeom prst="rect">
            <a:avLst/>
          </a:prstGeom>
          <a:noFill/>
          <a:ln>
            <a:noFill/>
          </a:ln>
        </p:spPr>
      </p:pic>
      <p:pic>
        <p:nvPicPr>
          <p:cNvPr descr="\cdot" id="757" name="Google Shape;757;p46" title="MathEquation,#000000"/>
          <p:cNvPicPr preferRelativeResize="0"/>
          <p:nvPr/>
        </p:nvPicPr>
        <p:blipFill>
          <a:blip r:embed="rId3">
            <a:alphaModFix/>
          </a:blip>
          <a:stretch>
            <a:fillRect/>
          </a:stretch>
        </p:blipFill>
        <p:spPr>
          <a:xfrm rot="4293400">
            <a:off x="1488450" y="2502927"/>
            <a:ext cx="168469" cy="258433"/>
          </a:xfrm>
          <a:prstGeom prst="rect">
            <a:avLst/>
          </a:prstGeom>
          <a:noFill/>
          <a:ln>
            <a:noFill/>
          </a:ln>
        </p:spPr>
      </p:pic>
      <p:pic>
        <p:nvPicPr>
          <p:cNvPr descr="\mathcal{U}" id="758" name="Google Shape;758;p46" title="MathEquation,#000000"/>
          <p:cNvPicPr preferRelativeResize="0"/>
          <p:nvPr/>
        </p:nvPicPr>
        <p:blipFill>
          <a:blip r:embed="rId7">
            <a:alphaModFix/>
          </a:blip>
          <a:stretch>
            <a:fillRect/>
          </a:stretch>
        </p:blipFill>
        <p:spPr>
          <a:xfrm>
            <a:off x="404871" y="2277064"/>
            <a:ext cx="261232" cy="369009"/>
          </a:xfrm>
          <a:prstGeom prst="rect">
            <a:avLst/>
          </a:prstGeom>
          <a:noFill/>
          <a:ln>
            <a:noFill/>
          </a:ln>
        </p:spPr>
      </p:pic>
      <p:pic>
        <p:nvPicPr>
          <p:cNvPr descr="\cdot" id="759" name="Google Shape;759;p46" title="MathEquation,#000000"/>
          <p:cNvPicPr preferRelativeResize="0"/>
          <p:nvPr/>
        </p:nvPicPr>
        <p:blipFill>
          <a:blip r:embed="rId3">
            <a:alphaModFix/>
          </a:blip>
          <a:stretch>
            <a:fillRect/>
          </a:stretch>
        </p:blipFill>
        <p:spPr>
          <a:xfrm>
            <a:off x="1423481" y="1364034"/>
            <a:ext cx="154580" cy="281106"/>
          </a:xfrm>
          <a:prstGeom prst="rect">
            <a:avLst/>
          </a:prstGeom>
          <a:noFill/>
          <a:ln>
            <a:noFill/>
          </a:ln>
        </p:spPr>
      </p:pic>
      <p:pic>
        <p:nvPicPr>
          <p:cNvPr descr="\cdot" id="760" name="Google Shape;760;p46" title="MathEquation,#000000"/>
          <p:cNvPicPr preferRelativeResize="0"/>
          <p:nvPr/>
        </p:nvPicPr>
        <p:blipFill>
          <a:blip r:embed="rId3">
            <a:alphaModFix/>
          </a:blip>
          <a:stretch>
            <a:fillRect/>
          </a:stretch>
        </p:blipFill>
        <p:spPr>
          <a:xfrm>
            <a:off x="1161330" y="1678353"/>
            <a:ext cx="154580" cy="281106"/>
          </a:xfrm>
          <a:prstGeom prst="rect">
            <a:avLst/>
          </a:prstGeom>
          <a:noFill/>
          <a:ln>
            <a:noFill/>
          </a:ln>
        </p:spPr>
      </p:pic>
      <p:pic>
        <p:nvPicPr>
          <p:cNvPr descr="\cdot" id="761" name="Google Shape;761;p46" title="MathEquation,#000000"/>
          <p:cNvPicPr preferRelativeResize="0"/>
          <p:nvPr/>
        </p:nvPicPr>
        <p:blipFill>
          <a:blip r:embed="rId3">
            <a:alphaModFix/>
          </a:blip>
          <a:stretch>
            <a:fillRect/>
          </a:stretch>
        </p:blipFill>
        <p:spPr>
          <a:xfrm>
            <a:off x="1642982" y="1516434"/>
            <a:ext cx="154580" cy="281106"/>
          </a:xfrm>
          <a:prstGeom prst="rect">
            <a:avLst/>
          </a:prstGeom>
          <a:noFill/>
          <a:ln>
            <a:noFill/>
          </a:ln>
        </p:spPr>
      </p:pic>
      <p:sp>
        <p:nvSpPr>
          <p:cNvPr id="762" name="Google Shape;762;p46"/>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3100">
                <a:latin typeface="Helvetica Neue Light"/>
                <a:ea typeface="Helvetica Neue Light"/>
                <a:cs typeface="Helvetica Neue Light"/>
                <a:sym typeface="Helvetica Neue Light"/>
              </a:rPr>
              <a:t>Asymptotics</a:t>
            </a:r>
            <a:endParaRPr sz="3800">
              <a:latin typeface="Helvetica Neue Light"/>
              <a:ea typeface="Helvetica Neue Light"/>
              <a:cs typeface="Helvetica Neue Light"/>
              <a:sym typeface="Helvetica Neue Light"/>
            </a:endParaRPr>
          </a:p>
        </p:txBody>
      </p:sp>
      <p:pic>
        <p:nvPicPr>
          <p:cNvPr descr="\mathcal{Y}" id="763" name="Google Shape;763;p46" title="MathEquation,#000000"/>
          <p:cNvPicPr preferRelativeResize="0"/>
          <p:nvPr/>
        </p:nvPicPr>
        <p:blipFill>
          <a:blip r:embed="rId8">
            <a:alphaModFix/>
          </a:blip>
          <a:stretch>
            <a:fillRect/>
          </a:stretch>
        </p:blipFill>
        <p:spPr>
          <a:xfrm>
            <a:off x="5601407" y="2249607"/>
            <a:ext cx="363626" cy="519551"/>
          </a:xfrm>
          <a:prstGeom prst="rect">
            <a:avLst/>
          </a:prstGeom>
          <a:noFill/>
          <a:ln>
            <a:noFill/>
          </a:ln>
        </p:spPr>
      </p:pic>
      <p:pic>
        <p:nvPicPr>
          <p:cNvPr descr="\hat{\mathcal{Y}}^M" id="764" name="Google Shape;764;p46" title="MathEquation,#631500"/>
          <p:cNvPicPr preferRelativeResize="0"/>
          <p:nvPr/>
        </p:nvPicPr>
        <p:blipFill>
          <a:blip r:embed="rId9">
            <a:alphaModFix/>
          </a:blip>
          <a:stretch>
            <a:fillRect/>
          </a:stretch>
        </p:blipFill>
        <p:spPr>
          <a:xfrm>
            <a:off x="4239850" y="2976950"/>
            <a:ext cx="664282" cy="636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7"/>
          <p:cNvSpPr/>
          <p:nvPr/>
        </p:nvSpPr>
        <p:spPr>
          <a:xfrm rot="6319375">
            <a:off x="3350031" y="2771878"/>
            <a:ext cx="1778938" cy="954643"/>
          </a:xfrm>
          <a:prstGeom prst="rtTriangle">
            <a:avLst/>
          </a:prstGeom>
          <a:solidFill>
            <a:srgbClr val="FCE5CD"/>
          </a:solidFill>
          <a:ln cap="flat" cmpd="sng" w="19050">
            <a:solidFill>
              <a:srgbClr val="99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1" name="Google Shape;771;p4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772" name="Google Shape;772;p47"/>
          <p:cNvSpPr/>
          <p:nvPr/>
        </p:nvSpPr>
        <p:spPr>
          <a:xfrm>
            <a:off x="3175743" y="1963475"/>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773" name="Google Shape;773;p47" title="MathEquation,#000000"/>
          <p:cNvPicPr preferRelativeResize="0"/>
          <p:nvPr/>
        </p:nvPicPr>
        <p:blipFill>
          <a:blip r:embed="rId3">
            <a:alphaModFix/>
          </a:blip>
          <a:stretch>
            <a:fillRect/>
          </a:stretch>
        </p:blipFill>
        <p:spPr>
          <a:xfrm>
            <a:off x="3949530" y="2158737"/>
            <a:ext cx="175900" cy="312651"/>
          </a:xfrm>
          <a:prstGeom prst="rect">
            <a:avLst/>
          </a:prstGeom>
          <a:noFill/>
          <a:ln>
            <a:noFill/>
          </a:ln>
        </p:spPr>
      </p:pic>
      <p:pic>
        <p:nvPicPr>
          <p:cNvPr descr="\cdot" id="774" name="Google Shape;774;p47" title="MathEquation,#000000"/>
          <p:cNvPicPr preferRelativeResize="0"/>
          <p:nvPr/>
        </p:nvPicPr>
        <p:blipFill>
          <a:blip r:embed="rId3">
            <a:alphaModFix/>
          </a:blip>
          <a:stretch>
            <a:fillRect/>
          </a:stretch>
        </p:blipFill>
        <p:spPr>
          <a:xfrm>
            <a:off x="3447288" y="3920625"/>
            <a:ext cx="175900" cy="312651"/>
          </a:xfrm>
          <a:prstGeom prst="rect">
            <a:avLst/>
          </a:prstGeom>
          <a:noFill/>
          <a:ln>
            <a:noFill/>
          </a:ln>
        </p:spPr>
      </p:pic>
      <p:pic>
        <p:nvPicPr>
          <p:cNvPr descr="\cdot" id="775" name="Google Shape;775;p47" title="MathEquation,#000000"/>
          <p:cNvPicPr preferRelativeResize="0"/>
          <p:nvPr/>
        </p:nvPicPr>
        <p:blipFill>
          <a:blip r:embed="rId3">
            <a:alphaModFix/>
          </a:blip>
          <a:stretch>
            <a:fillRect/>
          </a:stretch>
        </p:blipFill>
        <p:spPr>
          <a:xfrm>
            <a:off x="4849218" y="2415425"/>
            <a:ext cx="175900" cy="312651"/>
          </a:xfrm>
          <a:prstGeom prst="rect">
            <a:avLst/>
          </a:prstGeom>
          <a:noFill/>
          <a:ln>
            <a:noFill/>
          </a:ln>
        </p:spPr>
      </p:pic>
      <p:sp>
        <p:nvSpPr>
          <p:cNvPr id="776" name="Google Shape;776;p47"/>
          <p:cNvSpPr/>
          <p:nvPr/>
        </p:nvSpPr>
        <p:spPr>
          <a:xfrm rot="-656992">
            <a:off x="1134918" y="1362189"/>
            <a:ext cx="777047" cy="403758"/>
          </a:xfrm>
          <a:prstGeom prst="snip2DiagRect">
            <a:avLst>
              <a:gd fmla="val 38039" name="adj1"/>
              <a:gd fmla="val 1608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X}_0" id="777" name="Google Shape;777;p47" title="MathEquation,#000000"/>
          <p:cNvPicPr preferRelativeResize="0"/>
          <p:nvPr/>
        </p:nvPicPr>
        <p:blipFill>
          <a:blip r:embed="rId4">
            <a:alphaModFix/>
          </a:blip>
          <a:stretch>
            <a:fillRect/>
          </a:stretch>
        </p:blipFill>
        <p:spPr>
          <a:xfrm>
            <a:off x="335091" y="1389730"/>
            <a:ext cx="400772" cy="348672"/>
          </a:xfrm>
          <a:prstGeom prst="rect">
            <a:avLst/>
          </a:prstGeom>
          <a:noFill/>
          <a:ln>
            <a:noFill/>
          </a:ln>
        </p:spPr>
      </p:pic>
      <p:sp>
        <p:nvSpPr>
          <p:cNvPr id="778" name="Google Shape;778;p47"/>
          <p:cNvSpPr/>
          <p:nvPr/>
        </p:nvSpPr>
        <p:spPr>
          <a:xfrm rot="789559">
            <a:off x="1093196" y="4156141"/>
            <a:ext cx="860496" cy="765967"/>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bb{W}" id="779" name="Google Shape;779;p47" title="MathEquation,#000000"/>
          <p:cNvPicPr preferRelativeResize="0"/>
          <p:nvPr/>
        </p:nvPicPr>
        <p:blipFill>
          <a:blip r:embed="rId5">
            <a:alphaModFix/>
          </a:blip>
          <a:stretch>
            <a:fillRect/>
          </a:stretch>
        </p:blipFill>
        <p:spPr>
          <a:xfrm>
            <a:off x="353678" y="4354834"/>
            <a:ext cx="363632" cy="361430"/>
          </a:xfrm>
          <a:prstGeom prst="rect">
            <a:avLst/>
          </a:prstGeom>
          <a:noFill/>
          <a:ln>
            <a:noFill/>
          </a:ln>
        </p:spPr>
      </p:pic>
      <p:pic>
        <p:nvPicPr>
          <p:cNvPr descr="\cdot" id="780" name="Google Shape;780;p47" title="MathEquation,#000000"/>
          <p:cNvPicPr preferRelativeResize="0"/>
          <p:nvPr/>
        </p:nvPicPr>
        <p:blipFill>
          <a:blip r:embed="rId3">
            <a:alphaModFix/>
          </a:blip>
          <a:stretch>
            <a:fillRect/>
          </a:stretch>
        </p:blipFill>
        <p:spPr>
          <a:xfrm>
            <a:off x="1734401" y="4330999"/>
            <a:ext cx="175900" cy="312651"/>
          </a:xfrm>
          <a:prstGeom prst="rect">
            <a:avLst/>
          </a:prstGeom>
          <a:noFill/>
          <a:ln>
            <a:noFill/>
          </a:ln>
        </p:spPr>
      </p:pic>
      <p:pic>
        <p:nvPicPr>
          <p:cNvPr descr="\cdot" id="781" name="Google Shape;781;p47" title="MathEquation,#000000"/>
          <p:cNvPicPr preferRelativeResize="0"/>
          <p:nvPr/>
        </p:nvPicPr>
        <p:blipFill>
          <a:blip r:embed="rId3">
            <a:alphaModFix/>
          </a:blip>
          <a:stretch>
            <a:fillRect/>
          </a:stretch>
        </p:blipFill>
        <p:spPr>
          <a:xfrm>
            <a:off x="1675204" y="4631341"/>
            <a:ext cx="175900" cy="312651"/>
          </a:xfrm>
          <a:prstGeom prst="rect">
            <a:avLst/>
          </a:prstGeom>
          <a:noFill/>
          <a:ln>
            <a:noFill/>
          </a:ln>
        </p:spPr>
      </p:pic>
      <p:pic>
        <p:nvPicPr>
          <p:cNvPr descr="\cdot" id="782" name="Google Shape;782;p47" title="MathEquation,#000000"/>
          <p:cNvPicPr preferRelativeResize="0"/>
          <p:nvPr/>
        </p:nvPicPr>
        <p:blipFill>
          <a:blip r:embed="rId3">
            <a:alphaModFix/>
          </a:blip>
          <a:stretch>
            <a:fillRect/>
          </a:stretch>
        </p:blipFill>
        <p:spPr>
          <a:xfrm>
            <a:off x="1188405" y="4320100"/>
            <a:ext cx="175900" cy="312651"/>
          </a:xfrm>
          <a:prstGeom prst="rect">
            <a:avLst/>
          </a:prstGeom>
          <a:noFill/>
          <a:ln>
            <a:noFill/>
          </a:ln>
        </p:spPr>
      </p:pic>
      <p:sp>
        <p:nvSpPr>
          <p:cNvPr id="783" name="Google Shape;783;p47"/>
          <p:cNvSpPr/>
          <p:nvPr/>
        </p:nvSpPr>
        <p:spPr>
          <a:xfrm rot="-1286137">
            <a:off x="1026751" y="3193013"/>
            <a:ext cx="942386" cy="662334"/>
          </a:xfrm>
          <a:prstGeom prst="wedgeEllipseCallout">
            <a:avLst>
              <a:gd fmla="val 20568" name="adj1"/>
              <a:gd fmla="val -1324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eta" id="784" name="Google Shape;784;p47" title="MathEquation,#000000"/>
          <p:cNvPicPr preferRelativeResize="0"/>
          <p:nvPr/>
        </p:nvPicPr>
        <p:blipFill>
          <a:blip r:embed="rId6">
            <a:alphaModFix/>
          </a:blip>
          <a:stretch>
            <a:fillRect/>
          </a:stretch>
        </p:blipFill>
        <p:spPr>
          <a:xfrm>
            <a:off x="388938" y="3337150"/>
            <a:ext cx="293098" cy="374077"/>
          </a:xfrm>
          <a:prstGeom prst="rect">
            <a:avLst/>
          </a:prstGeom>
          <a:noFill/>
          <a:ln>
            <a:noFill/>
          </a:ln>
        </p:spPr>
      </p:pic>
      <p:pic>
        <p:nvPicPr>
          <p:cNvPr descr="\cdot" id="785" name="Google Shape;785;p47" title="MathEquation,#000000"/>
          <p:cNvPicPr preferRelativeResize="0"/>
          <p:nvPr/>
        </p:nvPicPr>
        <p:blipFill>
          <a:blip r:embed="rId3">
            <a:alphaModFix/>
          </a:blip>
          <a:stretch>
            <a:fillRect/>
          </a:stretch>
        </p:blipFill>
        <p:spPr>
          <a:xfrm>
            <a:off x="1358793" y="3164009"/>
            <a:ext cx="154580" cy="281106"/>
          </a:xfrm>
          <a:prstGeom prst="rect">
            <a:avLst/>
          </a:prstGeom>
          <a:noFill/>
          <a:ln>
            <a:noFill/>
          </a:ln>
        </p:spPr>
      </p:pic>
      <p:pic>
        <p:nvPicPr>
          <p:cNvPr descr="\cdot" id="786" name="Google Shape;786;p47" title="MathEquation,#000000"/>
          <p:cNvPicPr preferRelativeResize="0"/>
          <p:nvPr/>
        </p:nvPicPr>
        <p:blipFill>
          <a:blip r:embed="rId3">
            <a:alphaModFix/>
          </a:blip>
          <a:stretch>
            <a:fillRect/>
          </a:stretch>
        </p:blipFill>
        <p:spPr>
          <a:xfrm>
            <a:off x="1020442" y="3478328"/>
            <a:ext cx="154580" cy="281106"/>
          </a:xfrm>
          <a:prstGeom prst="rect">
            <a:avLst/>
          </a:prstGeom>
          <a:noFill/>
          <a:ln>
            <a:noFill/>
          </a:ln>
        </p:spPr>
      </p:pic>
      <p:pic>
        <p:nvPicPr>
          <p:cNvPr descr="\cdot" id="787" name="Google Shape;787;p47" title="MathEquation,#000000"/>
          <p:cNvPicPr preferRelativeResize="0"/>
          <p:nvPr/>
        </p:nvPicPr>
        <p:blipFill>
          <a:blip r:embed="rId3">
            <a:alphaModFix/>
          </a:blip>
          <a:stretch>
            <a:fillRect/>
          </a:stretch>
        </p:blipFill>
        <p:spPr>
          <a:xfrm>
            <a:off x="1806895" y="3316409"/>
            <a:ext cx="154580" cy="281106"/>
          </a:xfrm>
          <a:prstGeom prst="rect">
            <a:avLst/>
          </a:prstGeom>
          <a:noFill/>
          <a:ln>
            <a:noFill/>
          </a:ln>
        </p:spPr>
      </p:pic>
      <p:sp>
        <p:nvSpPr>
          <p:cNvPr id="788" name="Google Shape;788;p47"/>
          <p:cNvSpPr/>
          <p:nvPr/>
        </p:nvSpPr>
        <p:spPr>
          <a:xfrm>
            <a:off x="1244007" y="2184772"/>
            <a:ext cx="507900" cy="649200"/>
          </a:xfrm>
          <a:prstGeom prst="roundRect">
            <a:avLst>
              <a:gd fmla="val 1410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dot" id="789" name="Google Shape;789;p47" title="MathEquation,#000000"/>
          <p:cNvPicPr preferRelativeResize="0"/>
          <p:nvPr/>
        </p:nvPicPr>
        <p:blipFill>
          <a:blip r:embed="rId3">
            <a:alphaModFix/>
          </a:blip>
          <a:stretch>
            <a:fillRect/>
          </a:stretch>
        </p:blipFill>
        <p:spPr>
          <a:xfrm rot="4293400">
            <a:off x="1466094" y="2090569"/>
            <a:ext cx="168469" cy="258433"/>
          </a:xfrm>
          <a:prstGeom prst="rect">
            <a:avLst/>
          </a:prstGeom>
          <a:noFill/>
          <a:ln>
            <a:noFill/>
          </a:ln>
        </p:spPr>
      </p:pic>
      <p:pic>
        <p:nvPicPr>
          <p:cNvPr descr="\cdot" id="790" name="Google Shape;790;p47" title="MathEquation,#000000"/>
          <p:cNvPicPr preferRelativeResize="0"/>
          <p:nvPr/>
        </p:nvPicPr>
        <p:blipFill>
          <a:blip r:embed="rId3">
            <a:alphaModFix/>
          </a:blip>
          <a:stretch>
            <a:fillRect/>
          </a:stretch>
        </p:blipFill>
        <p:spPr>
          <a:xfrm rot="4293400">
            <a:off x="1183749" y="2489537"/>
            <a:ext cx="168469" cy="258433"/>
          </a:xfrm>
          <a:prstGeom prst="rect">
            <a:avLst/>
          </a:prstGeom>
          <a:noFill/>
          <a:ln>
            <a:noFill/>
          </a:ln>
        </p:spPr>
      </p:pic>
      <p:pic>
        <p:nvPicPr>
          <p:cNvPr descr="\cdot" id="791" name="Google Shape;791;p47" title="MathEquation,#000000"/>
          <p:cNvPicPr preferRelativeResize="0"/>
          <p:nvPr/>
        </p:nvPicPr>
        <p:blipFill>
          <a:blip r:embed="rId3">
            <a:alphaModFix/>
          </a:blip>
          <a:stretch>
            <a:fillRect/>
          </a:stretch>
        </p:blipFill>
        <p:spPr>
          <a:xfrm rot="4293400">
            <a:off x="1336050" y="2655327"/>
            <a:ext cx="168469" cy="258433"/>
          </a:xfrm>
          <a:prstGeom prst="rect">
            <a:avLst/>
          </a:prstGeom>
          <a:noFill/>
          <a:ln>
            <a:noFill/>
          </a:ln>
        </p:spPr>
      </p:pic>
      <p:pic>
        <p:nvPicPr>
          <p:cNvPr descr="\mathcal{U}" id="792" name="Google Shape;792;p47" title="MathEquation,#000000"/>
          <p:cNvPicPr preferRelativeResize="0"/>
          <p:nvPr/>
        </p:nvPicPr>
        <p:blipFill>
          <a:blip r:embed="rId7">
            <a:alphaModFix/>
          </a:blip>
          <a:stretch>
            <a:fillRect/>
          </a:stretch>
        </p:blipFill>
        <p:spPr>
          <a:xfrm>
            <a:off x="404871" y="2277064"/>
            <a:ext cx="261232" cy="369009"/>
          </a:xfrm>
          <a:prstGeom prst="rect">
            <a:avLst/>
          </a:prstGeom>
          <a:noFill/>
          <a:ln>
            <a:noFill/>
          </a:ln>
        </p:spPr>
      </p:pic>
      <p:pic>
        <p:nvPicPr>
          <p:cNvPr descr="\cdot" id="793" name="Google Shape;793;p47" title="MathEquation,#000000"/>
          <p:cNvPicPr preferRelativeResize="0"/>
          <p:nvPr/>
        </p:nvPicPr>
        <p:blipFill>
          <a:blip r:embed="rId3">
            <a:alphaModFix/>
          </a:blip>
          <a:stretch>
            <a:fillRect/>
          </a:stretch>
        </p:blipFill>
        <p:spPr>
          <a:xfrm>
            <a:off x="1499681" y="1287834"/>
            <a:ext cx="154580" cy="281106"/>
          </a:xfrm>
          <a:prstGeom prst="rect">
            <a:avLst/>
          </a:prstGeom>
          <a:noFill/>
          <a:ln>
            <a:noFill/>
          </a:ln>
        </p:spPr>
      </p:pic>
      <p:pic>
        <p:nvPicPr>
          <p:cNvPr descr="\cdot" id="794" name="Google Shape;794;p47" title="MathEquation,#000000"/>
          <p:cNvPicPr preferRelativeResize="0"/>
          <p:nvPr/>
        </p:nvPicPr>
        <p:blipFill>
          <a:blip r:embed="rId3">
            <a:alphaModFix/>
          </a:blip>
          <a:stretch>
            <a:fillRect/>
          </a:stretch>
        </p:blipFill>
        <p:spPr>
          <a:xfrm>
            <a:off x="1161330" y="1525953"/>
            <a:ext cx="154580" cy="281106"/>
          </a:xfrm>
          <a:prstGeom prst="rect">
            <a:avLst/>
          </a:prstGeom>
          <a:noFill/>
          <a:ln>
            <a:noFill/>
          </a:ln>
        </p:spPr>
      </p:pic>
      <p:pic>
        <p:nvPicPr>
          <p:cNvPr descr="\cdot" id="795" name="Google Shape;795;p47" title="MathEquation,#000000"/>
          <p:cNvPicPr preferRelativeResize="0"/>
          <p:nvPr/>
        </p:nvPicPr>
        <p:blipFill>
          <a:blip r:embed="rId3">
            <a:alphaModFix/>
          </a:blip>
          <a:stretch>
            <a:fillRect/>
          </a:stretch>
        </p:blipFill>
        <p:spPr>
          <a:xfrm>
            <a:off x="1490582" y="1668834"/>
            <a:ext cx="154580" cy="281106"/>
          </a:xfrm>
          <a:prstGeom prst="rect">
            <a:avLst/>
          </a:prstGeom>
          <a:noFill/>
          <a:ln>
            <a:noFill/>
          </a:ln>
        </p:spPr>
      </p:pic>
      <p:pic>
        <p:nvPicPr>
          <p:cNvPr descr="\mathcal{Y}" id="796" name="Google Shape;796;p47" title="MathEquation,#000000"/>
          <p:cNvPicPr preferRelativeResize="0"/>
          <p:nvPr/>
        </p:nvPicPr>
        <p:blipFill>
          <a:blip r:embed="rId8">
            <a:alphaModFix/>
          </a:blip>
          <a:stretch>
            <a:fillRect/>
          </a:stretch>
        </p:blipFill>
        <p:spPr>
          <a:xfrm>
            <a:off x="5601407" y="2249607"/>
            <a:ext cx="363626" cy="519551"/>
          </a:xfrm>
          <a:prstGeom prst="rect">
            <a:avLst/>
          </a:prstGeom>
          <a:noFill/>
          <a:ln>
            <a:noFill/>
          </a:ln>
        </p:spPr>
      </p:pic>
      <p:pic>
        <p:nvPicPr>
          <p:cNvPr descr="\hat{\mathcal{Y}}^M" id="797" name="Google Shape;797;p47" title="MathEquation,#631500"/>
          <p:cNvPicPr preferRelativeResize="0"/>
          <p:nvPr/>
        </p:nvPicPr>
        <p:blipFill>
          <a:blip r:embed="rId9">
            <a:alphaModFix/>
          </a:blip>
          <a:stretch>
            <a:fillRect/>
          </a:stretch>
        </p:blipFill>
        <p:spPr>
          <a:xfrm>
            <a:off x="3949513" y="2466100"/>
            <a:ext cx="664282" cy="636900"/>
          </a:xfrm>
          <a:prstGeom prst="rect">
            <a:avLst/>
          </a:prstGeom>
          <a:noFill/>
          <a:ln>
            <a:noFill/>
          </a:ln>
        </p:spPr>
      </p:pic>
      <p:sp>
        <p:nvSpPr>
          <p:cNvPr id="798" name="Google Shape;798;p47"/>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3100">
                <a:latin typeface="Helvetica Neue Light"/>
                <a:ea typeface="Helvetica Neue Light"/>
                <a:cs typeface="Helvetica Neue Light"/>
                <a:sym typeface="Helvetica Neue Light"/>
              </a:rPr>
              <a:t>Asymptotics</a:t>
            </a:r>
            <a:endParaRPr sz="3800">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8"/>
          <p:cNvSpPr/>
          <p:nvPr/>
        </p:nvSpPr>
        <p:spPr>
          <a:xfrm rot="-9971493">
            <a:off x="3807504" y="3185612"/>
            <a:ext cx="1830091" cy="1194375"/>
          </a:xfrm>
          <a:prstGeom prst="triangle">
            <a:avLst>
              <a:gd fmla="val 41509" name="adj"/>
            </a:avLst>
          </a:prstGeom>
          <a:solidFill>
            <a:srgbClr val="FCE5CD"/>
          </a:solidFill>
          <a:ln cap="flat" cmpd="sng" w="19050">
            <a:solidFill>
              <a:srgbClr val="99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5" name="Google Shape;805;p4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06" name="Google Shape;806;p48"/>
          <p:cNvSpPr/>
          <p:nvPr/>
        </p:nvSpPr>
        <p:spPr>
          <a:xfrm>
            <a:off x="3175743" y="1963475"/>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807" name="Google Shape;807;p48" title="MathEquation,#000000"/>
          <p:cNvPicPr preferRelativeResize="0"/>
          <p:nvPr/>
        </p:nvPicPr>
        <p:blipFill>
          <a:blip r:embed="rId3">
            <a:alphaModFix/>
          </a:blip>
          <a:stretch>
            <a:fillRect/>
          </a:stretch>
        </p:blipFill>
        <p:spPr>
          <a:xfrm>
            <a:off x="3890305" y="2912937"/>
            <a:ext cx="175900" cy="312651"/>
          </a:xfrm>
          <a:prstGeom prst="rect">
            <a:avLst/>
          </a:prstGeom>
          <a:noFill/>
          <a:ln>
            <a:noFill/>
          </a:ln>
        </p:spPr>
      </p:pic>
      <p:pic>
        <p:nvPicPr>
          <p:cNvPr descr="\cdot" id="808" name="Google Shape;808;p48" title="MathEquation,#000000"/>
          <p:cNvPicPr preferRelativeResize="0"/>
          <p:nvPr/>
        </p:nvPicPr>
        <p:blipFill>
          <a:blip r:embed="rId3">
            <a:alphaModFix/>
          </a:blip>
          <a:stretch>
            <a:fillRect/>
          </a:stretch>
        </p:blipFill>
        <p:spPr>
          <a:xfrm>
            <a:off x="5665413" y="3300637"/>
            <a:ext cx="175900" cy="312651"/>
          </a:xfrm>
          <a:prstGeom prst="rect">
            <a:avLst/>
          </a:prstGeom>
          <a:noFill/>
          <a:ln>
            <a:noFill/>
          </a:ln>
        </p:spPr>
      </p:pic>
      <p:pic>
        <p:nvPicPr>
          <p:cNvPr descr="\cdot" id="809" name="Google Shape;809;p48" title="MathEquation,#000000"/>
          <p:cNvPicPr preferRelativeResize="0"/>
          <p:nvPr/>
        </p:nvPicPr>
        <p:blipFill>
          <a:blip r:embed="rId3">
            <a:alphaModFix/>
          </a:blip>
          <a:stretch>
            <a:fillRect/>
          </a:stretch>
        </p:blipFill>
        <p:spPr>
          <a:xfrm>
            <a:off x="4638543" y="4317525"/>
            <a:ext cx="175900" cy="312651"/>
          </a:xfrm>
          <a:prstGeom prst="rect">
            <a:avLst/>
          </a:prstGeom>
          <a:noFill/>
          <a:ln>
            <a:noFill/>
          </a:ln>
        </p:spPr>
      </p:pic>
      <p:pic>
        <p:nvPicPr>
          <p:cNvPr descr="\mathcal{Y}" id="810" name="Google Shape;810;p48" title="MathEquation,#000000"/>
          <p:cNvPicPr preferRelativeResize="0"/>
          <p:nvPr/>
        </p:nvPicPr>
        <p:blipFill>
          <a:blip r:embed="rId4">
            <a:alphaModFix/>
          </a:blip>
          <a:stretch>
            <a:fillRect/>
          </a:stretch>
        </p:blipFill>
        <p:spPr>
          <a:xfrm>
            <a:off x="5601407" y="2249607"/>
            <a:ext cx="363626" cy="519551"/>
          </a:xfrm>
          <a:prstGeom prst="rect">
            <a:avLst/>
          </a:prstGeom>
          <a:noFill/>
          <a:ln>
            <a:noFill/>
          </a:ln>
        </p:spPr>
      </p:pic>
      <p:pic>
        <p:nvPicPr>
          <p:cNvPr descr="\hat{\mathcal{Y}}^M" id="811" name="Google Shape;811;p48" title="MathEquation,#631500"/>
          <p:cNvPicPr preferRelativeResize="0"/>
          <p:nvPr/>
        </p:nvPicPr>
        <p:blipFill>
          <a:blip r:embed="rId5">
            <a:alphaModFix/>
          </a:blip>
          <a:stretch>
            <a:fillRect/>
          </a:stretch>
        </p:blipFill>
        <p:spPr>
          <a:xfrm>
            <a:off x="4572000" y="3337150"/>
            <a:ext cx="664282" cy="636900"/>
          </a:xfrm>
          <a:prstGeom prst="rect">
            <a:avLst/>
          </a:prstGeom>
          <a:noFill/>
          <a:ln>
            <a:noFill/>
          </a:ln>
        </p:spPr>
      </p:pic>
      <p:sp>
        <p:nvSpPr>
          <p:cNvPr id="812" name="Google Shape;812;p48"/>
          <p:cNvSpPr/>
          <p:nvPr/>
        </p:nvSpPr>
        <p:spPr>
          <a:xfrm rot="-656992">
            <a:off x="1134918" y="1362189"/>
            <a:ext cx="777047" cy="403758"/>
          </a:xfrm>
          <a:prstGeom prst="snip2DiagRect">
            <a:avLst>
              <a:gd fmla="val 38039" name="adj1"/>
              <a:gd fmla="val 1608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X}_0" id="813" name="Google Shape;813;p48" title="MathEquation,#000000"/>
          <p:cNvPicPr preferRelativeResize="0"/>
          <p:nvPr/>
        </p:nvPicPr>
        <p:blipFill>
          <a:blip r:embed="rId6">
            <a:alphaModFix/>
          </a:blip>
          <a:stretch>
            <a:fillRect/>
          </a:stretch>
        </p:blipFill>
        <p:spPr>
          <a:xfrm>
            <a:off x="335091" y="1389730"/>
            <a:ext cx="400772" cy="348672"/>
          </a:xfrm>
          <a:prstGeom prst="rect">
            <a:avLst/>
          </a:prstGeom>
          <a:noFill/>
          <a:ln>
            <a:noFill/>
          </a:ln>
        </p:spPr>
      </p:pic>
      <p:sp>
        <p:nvSpPr>
          <p:cNvPr id="814" name="Google Shape;814;p48"/>
          <p:cNvSpPr/>
          <p:nvPr/>
        </p:nvSpPr>
        <p:spPr>
          <a:xfrm rot="789559">
            <a:off x="1093196" y="4156141"/>
            <a:ext cx="860496" cy="765967"/>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bb{W}" id="815" name="Google Shape;815;p48" title="MathEquation,#000000"/>
          <p:cNvPicPr preferRelativeResize="0"/>
          <p:nvPr/>
        </p:nvPicPr>
        <p:blipFill>
          <a:blip r:embed="rId7">
            <a:alphaModFix/>
          </a:blip>
          <a:stretch>
            <a:fillRect/>
          </a:stretch>
        </p:blipFill>
        <p:spPr>
          <a:xfrm>
            <a:off x="353678" y="4354834"/>
            <a:ext cx="363632" cy="361430"/>
          </a:xfrm>
          <a:prstGeom prst="rect">
            <a:avLst/>
          </a:prstGeom>
          <a:noFill/>
          <a:ln>
            <a:noFill/>
          </a:ln>
        </p:spPr>
      </p:pic>
      <p:pic>
        <p:nvPicPr>
          <p:cNvPr descr="\cdot" id="816" name="Google Shape;816;p48" title="MathEquation,#000000"/>
          <p:cNvPicPr preferRelativeResize="0"/>
          <p:nvPr/>
        </p:nvPicPr>
        <p:blipFill>
          <a:blip r:embed="rId3">
            <a:alphaModFix/>
          </a:blip>
          <a:stretch>
            <a:fillRect/>
          </a:stretch>
        </p:blipFill>
        <p:spPr>
          <a:xfrm>
            <a:off x="1582001" y="4178599"/>
            <a:ext cx="175900" cy="312651"/>
          </a:xfrm>
          <a:prstGeom prst="rect">
            <a:avLst/>
          </a:prstGeom>
          <a:noFill/>
          <a:ln>
            <a:noFill/>
          </a:ln>
        </p:spPr>
      </p:pic>
      <p:pic>
        <p:nvPicPr>
          <p:cNvPr descr="\cdot" id="817" name="Google Shape;817;p48" title="MathEquation,#000000"/>
          <p:cNvPicPr preferRelativeResize="0"/>
          <p:nvPr/>
        </p:nvPicPr>
        <p:blipFill>
          <a:blip r:embed="rId3">
            <a:alphaModFix/>
          </a:blip>
          <a:stretch>
            <a:fillRect/>
          </a:stretch>
        </p:blipFill>
        <p:spPr>
          <a:xfrm>
            <a:off x="1446604" y="4631341"/>
            <a:ext cx="175900" cy="312651"/>
          </a:xfrm>
          <a:prstGeom prst="rect">
            <a:avLst/>
          </a:prstGeom>
          <a:noFill/>
          <a:ln>
            <a:noFill/>
          </a:ln>
        </p:spPr>
      </p:pic>
      <p:pic>
        <p:nvPicPr>
          <p:cNvPr descr="\cdot" id="818" name="Google Shape;818;p48" title="MathEquation,#000000"/>
          <p:cNvPicPr preferRelativeResize="0"/>
          <p:nvPr/>
        </p:nvPicPr>
        <p:blipFill>
          <a:blip r:embed="rId3">
            <a:alphaModFix/>
          </a:blip>
          <a:stretch>
            <a:fillRect/>
          </a:stretch>
        </p:blipFill>
        <p:spPr>
          <a:xfrm>
            <a:off x="1417005" y="4320100"/>
            <a:ext cx="175900" cy="312651"/>
          </a:xfrm>
          <a:prstGeom prst="rect">
            <a:avLst/>
          </a:prstGeom>
          <a:noFill/>
          <a:ln>
            <a:noFill/>
          </a:ln>
        </p:spPr>
      </p:pic>
      <p:sp>
        <p:nvSpPr>
          <p:cNvPr id="819" name="Google Shape;819;p48"/>
          <p:cNvSpPr/>
          <p:nvPr/>
        </p:nvSpPr>
        <p:spPr>
          <a:xfrm rot="-1286137">
            <a:off x="1026751" y="3193013"/>
            <a:ext cx="942386" cy="662334"/>
          </a:xfrm>
          <a:prstGeom prst="wedgeEllipseCallout">
            <a:avLst>
              <a:gd fmla="val 20568" name="adj1"/>
              <a:gd fmla="val -13244"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eta" id="820" name="Google Shape;820;p48" title="MathEquation,#000000"/>
          <p:cNvPicPr preferRelativeResize="0"/>
          <p:nvPr/>
        </p:nvPicPr>
        <p:blipFill>
          <a:blip r:embed="rId8">
            <a:alphaModFix/>
          </a:blip>
          <a:stretch>
            <a:fillRect/>
          </a:stretch>
        </p:blipFill>
        <p:spPr>
          <a:xfrm>
            <a:off x="388938" y="3337150"/>
            <a:ext cx="293098" cy="374077"/>
          </a:xfrm>
          <a:prstGeom prst="rect">
            <a:avLst/>
          </a:prstGeom>
          <a:noFill/>
          <a:ln>
            <a:noFill/>
          </a:ln>
        </p:spPr>
      </p:pic>
      <p:pic>
        <p:nvPicPr>
          <p:cNvPr descr="\cdot" id="821" name="Google Shape;821;p48" title="MathEquation,#000000"/>
          <p:cNvPicPr preferRelativeResize="0"/>
          <p:nvPr/>
        </p:nvPicPr>
        <p:blipFill>
          <a:blip r:embed="rId3">
            <a:alphaModFix/>
          </a:blip>
          <a:stretch>
            <a:fillRect/>
          </a:stretch>
        </p:blipFill>
        <p:spPr>
          <a:xfrm>
            <a:off x="1587393" y="3164009"/>
            <a:ext cx="154580" cy="281106"/>
          </a:xfrm>
          <a:prstGeom prst="rect">
            <a:avLst/>
          </a:prstGeom>
          <a:noFill/>
          <a:ln>
            <a:noFill/>
          </a:ln>
        </p:spPr>
      </p:pic>
      <p:pic>
        <p:nvPicPr>
          <p:cNvPr descr="\cdot" id="822" name="Google Shape;822;p48" title="MathEquation,#000000"/>
          <p:cNvPicPr preferRelativeResize="0"/>
          <p:nvPr/>
        </p:nvPicPr>
        <p:blipFill>
          <a:blip r:embed="rId3">
            <a:alphaModFix/>
          </a:blip>
          <a:stretch>
            <a:fillRect/>
          </a:stretch>
        </p:blipFill>
        <p:spPr>
          <a:xfrm>
            <a:off x="1249042" y="3478328"/>
            <a:ext cx="154580" cy="281106"/>
          </a:xfrm>
          <a:prstGeom prst="rect">
            <a:avLst/>
          </a:prstGeom>
          <a:noFill/>
          <a:ln>
            <a:noFill/>
          </a:ln>
        </p:spPr>
      </p:pic>
      <p:pic>
        <p:nvPicPr>
          <p:cNvPr descr="\cdot" id="823" name="Google Shape;823;p48" title="MathEquation,#000000"/>
          <p:cNvPicPr preferRelativeResize="0"/>
          <p:nvPr/>
        </p:nvPicPr>
        <p:blipFill>
          <a:blip r:embed="rId3">
            <a:alphaModFix/>
          </a:blip>
          <a:stretch>
            <a:fillRect/>
          </a:stretch>
        </p:blipFill>
        <p:spPr>
          <a:xfrm>
            <a:off x="1654495" y="3621209"/>
            <a:ext cx="154580" cy="281106"/>
          </a:xfrm>
          <a:prstGeom prst="rect">
            <a:avLst/>
          </a:prstGeom>
          <a:noFill/>
          <a:ln>
            <a:noFill/>
          </a:ln>
        </p:spPr>
      </p:pic>
      <p:sp>
        <p:nvSpPr>
          <p:cNvPr id="824" name="Google Shape;824;p48"/>
          <p:cNvSpPr/>
          <p:nvPr/>
        </p:nvSpPr>
        <p:spPr>
          <a:xfrm>
            <a:off x="1244007" y="2184772"/>
            <a:ext cx="507900" cy="649200"/>
          </a:xfrm>
          <a:prstGeom prst="roundRect">
            <a:avLst>
              <a:gd fmla="val 1410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dot" id="825" name="Google Shape;825;p48" title="MathEquation,#000000"/>
          <p:cNvPicPr preferRelativeResize="0"/>
          <p:nvPr/>
        </p:nvPicPr>
        <p:blipFill>
          <a:blip r:embed="rId3">
            <a:alphaModFix/>
          </a:blip>
          <a:stretch>
            <a:fillRect/>
          </a:stretch>
        </p:blipFill>
        <p:spPr>
          <a:xfrm rot="4293400">
            <a:off x="1618494" y="2242969"/>
            <a:ext cx="168469" cy="258433"/>
          </a:xfrm>
          <a:prstGeom prst="rect">
            <a:avLst/>
          </a:prstGeom>
          <a:noFill/>
          <a:ln>
            <a:noFill/>
          </a:ln>
        </p:spPr>
      </p:pic>
      <p:pic>
        <p:nvPicPr>
          <p:cNvPr descr="\cdot" id="826" name="Google Shape;826;p48" title="MathEquation,#000000"/>
          <p:cNvPicPr preferRelativeResize="0"/>
          <p:nvPr/>
        </p:nvPicPr>
        <p:blipFill>
          <a:blip r:embed="rId3">
            <a:alphaModFix/>
          </a:blip>
          <a:stretch>
            <a:fillRect/>
          </a:stretch>
        </p:blipFill>
        <p:spPr>
          <a:xfrm rot="4293400">
            <a:off x="1183749" y="2184737"/>
            <a:ext cx="168469" cy="258433"/>
          </a:xfrm>
          <a:prstGeom prst="rect">
            <a:avLst/>
          </a:prstGeom>
          <a:noFill/>
          <a:ln>
            <a:noFill/>
          </a:ln>
        </p:spPr>
      </p:pic>
      <p:pic>
        <p:nvPicPr>
          <p:cNvPr descr="\cdot" id="827" name="Google Shape;827;p48" title="MathEquation,#000000"/>
          <p:cNvPicPr preferRelativeResize="0"/>
          <p:nvPr/>
        </p:nvPicPr>
        <p:blipFill>
          <a:blip r:embed="rId3">
            <a:alphaModFix/>
          </a:blip>
          <a:stretch>
            <a:fillRect/>
          </a:stretch>
        </p:blipFill>
        <p:spPr>
          <a:xfrm rot="4293400">
            <a:off x="1488450" y="2502927"/>
            <a:ext cx="168469" cy="258433"/>
          </a:xfrm>
          <a:prstGeom prst="rect">
            <a:avLst/>
          </a:prstGeom>
          <a:noFill/>
          <a:ln>
            <a:noFill/>
          </a:ln>
        </p:spPr>
      </p:pic>
      <p:pic>
        <p:nvPicPr>
          <p:cNvPr descr="\mathcal{U}" id="828" name="Google Shape;828;p48" title="MathEquation,#000000"/>
          <p:cNvPicPr preferRelativeResize="0"/>
          <p:nvPr/>
        </p:nvPicPr>
        <p:blipFill>
          <a:blip r:embed="rId9">
            <a:alphaModFix/>
          </a:blip>
          <a:stretch>
            <a:fillRect/>
          </a:stretch>
        </p:blipFill>
        <p:spPr>
          <a:xfrm>
            <a:off x="404871" y="2277064"/>
            <a:ext cx="261232" cy="369009"/>
          </a:xfrm>
          <a:prstGeom prst="rect">
            <a:avLst/>
          </a:prstGeom>
          <a:noFill/>
          <a:ln>
            <a:noFill/>
          </a:ln>
        </p:spPr>
      </p:pic>
      <p:pic>
        <p:nvPicPr>
          <p:cNvPr descr="\cdot" id="829" name="Google Shape;829;p48" title="MathEquation,#000000"/>
          <p:cNvPicPr preferRelativeResize="0"/>
          <p:nvPr/>
        </p:nvPicPr>
        <p:blipFill>
          <a:blip r:embed="rId3">
            <a:alphaModFix/>
          </a:blip>
          <a:stretch>
            <a:fillRect/>
          </a:stretch>
        </p:blipFill>
        <p:spPr>
          <a:xfrm>
            <a:off x="1423481" y="1364034"/>
            <a:ext cx="154580" cy="281106"/>
          </a:xfrm>
          <a:prstGeom prst="rect">
            <a:avLst/>
          </a:prstGeom>
          <a:noFill/>
          <a:ln>
            <a:noFill/>
          </a:ln>
        </p:spPr>
      </p:pic>
      <p:pic>
        <p:nvPicPr>
          <p:cNvPr descr="\cdot" id="830" name="Google Shape;830;p48" title="MathEquation,#000000"/>
          <p:cNvPicPr preferRelativeResize="0"/>
          <p:nvPr/>
        </p:nvPicPr>
        <p:blipFill>
          <a:blip r:embed="rId3">
            <a:alphaModFix/>
          </a:blip>
          <a:stretch>
            <a:fillRect/>
          </a:stretch>
        </p:blipFill>
        <p:spPr>
          <a:xfrm>
            <a:off x="1161330" y="1602153"/>
            <a:ext cx="154580" cy="281106"/>
          </a:xfrm>
          <a:prstGeom prst="rect">
            <a:avLst/>
          </a:prstGeom>
          <a:noFill/>
          <a:ln>
            <a:noFill/>
          </a:ln>
        </p:spPr>
      </p:pic>
      <p:pic>
        <p:nvPicPr>
          <p:cNvPr descr="\cdot" id="831" name="Google Shape;831;p48" title="MathEquation,#000000"/>
          <p:cNvPicPr preferRelativeResize="0"/>
          <p:nvPr/>
        </p:nvPicPr>
        <p:blipFill>
          <a:blip r:embed="rId3">
            <a:alphaModFix/>
          </a:blip>
          <a:stretch>
            <a:fillRect/>
          </a:stretch>
        </p:blipFill>
        <p:spPr>
          <a:xfrm>
            <a:off x="1566782" y="1592634"/>
            <a:ext cx="154580" cy="281106"/>
          </a:xfrm>
          <a:prstGeom prst="rect">
            <a:avLst/>
          </a:prstGeom>
          <a:noFill/>
          <a:ln>
            <a:noFill/>
          </a:ln>
        </p:spPr>
      </p:pic>
      <p:sp>
        <p:nvSpPr>
          <p:cNvPr id="832" name="Google Shape;832;p48"/>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3100">
                <a:latin typeface="Helvetica Neue Light"/>
                <a:ea typeface="Helvetica Neue Light"/>
                <a:cs typeface="Helvetica Neue Light"/>
                <a:sym typeface="Helvetica Neue Light"/>
              </a:rPr>
              <a:t>Asymptotics</a:t>
            </a:r>
            <a:endParaRPr sz="3800">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49"/>
          <p:cNvSpPr/>
          <p:nvPr/>
        </p:nvSpPr>
        <p:spPr>
          <a:xfrm rot="1536859">
            <a:off x="4199690" y="2797063"/>
            <a:ext cx="1091575" cy="1055474"/>
          </a:xfrm>
          <a:prstGeom prst="rtTriangle">
            <a:avLst/>
          </a:prstGeom>
          <a:solidFill>
            <a:srgbClr val="FCE5CD"/>
          </a:solidFill>
          <a:ln cap="flat" cmpd="sng" w="19050">
            <a:solidFill>
              <a:srgbClr val="99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9" name="Google Shape;839;p4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40" name="Google Shape;840;p49"/>
          <p:cNvSpPr/>
          <p:nvPr/>
        </p:nvSpPr>
        <p:spPr>
          <a:xfrm>
            <a:off x="3099543" y="1963475"/>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841" name="Google Shape;841;p49" title="MathEquation,#000000"/>
          <p:cNvPicPr preferRelativeResize="0"/>
          <p:nvPr/>
        </p:nvPicPr>
        <p:blipFill>
          <a:blip r:embed="rId3">
            <a:alphaModFix/>
          </a:blip>
          <a:stretch>
            <a:fillRect/>
          </a:stretch>
        </p:blipFill>
        <p:spPr>
          <a:xfrm>
            <a:off x="4406730" y="2539737"/>
            <a:ext cx="175900" cy="312651"/>
          </a:xfrm>
          <a:prstGeom prst="rect">
            <a:avLst/>
          </a:prstGeom>
          <a:noFill/>
          <a:ln>
            <a:noFill/>
          </a:ln>
        </p:spPr>
      </p:pic>
      <p:pic>
        <p:nvPicPr>
          <p:cNvPr descr="\cdot" id="842" name="Google Shape;842;p49" title="MathEquation,#000000"/>
          <p:cNvPicPr preferRelativeResize="0"/>
          <p:nvPr/>
        </p:nvPicPr>
        <p:blipFill>
          <a:blip r:embed="rId3">
            <a:alphaModFix/>
          </a:blip>
          <a:stretch>
            <a:fillRect/>
          </a:stretch>
        </p:blipFill>
        <p:spPr>
          <a:xfrm>
            <a:off x="3925193" y="3475575"/>
            <a:ext cx="175900" cy="312651"/>
          </a:xfrm>
          <a:prstGeom prst="rect">
            <a:avLst/>
          </a:prstGeom>
          <a:noFill/>
          <a:ln>
            <a:noFill/>
          </a:ln>
        </p:spPr>
      </p:pic>
      <p:pic>
        <p:nvPicPr>
          <p:cNvPr descr="\cdot" id="843" name="Google Shape;843;p49" title="MathEquation,#000000"/>
          <p:cNvPicPr preferRelativeResize="0"/>
          <p:nvPr/>
        </p:nvPicPr>
        <p:blipFill>
          <a:blip r:embed="rId3">
            <a:alphaModFix/>
          </a:blip>
          <a:stretch>
            <a:fillRect/>
          </a:stretch>
        </p:blipFill>
        <p:spPr>
          <a:xfrm>
            <a:off x="4915793" y="3932775"/>
            <a:ext cx="175900" cy="312651"/>
          </a:xfrm>
          <a:prstGeom prst="rect">
            <a:avLst/>
          </a:prstGeom>
          <a:noFill/>
          <a:ln>
            <a:noFill/>
          </a:ln>
        </p:spPr>
      </p:pic>
      <p:pic>
        <p:nvPicPr>
          <p:cNvPr descr="\mathcal{Y}" id="844" name="Google Shape;844;p49" title="MathEquation,#000000"/>
          <p:cNvPicPr preferRelativeResize="0"/>
          <p:nvPr/>
        </p:nvPicPr>
        <p:blipFill>
          <a:blip r:embed="rId4">
            <a:alphaModFix/>
          </a:blip>
          <a:stretch>
            <a:fillRect/>
          </a:stretch>
        </p:blipFill>
        <p:spPr>
          <a:xfrm>
            <a:off x="5465932" y="2311982"/>
            <a:ext cx="363626" cy="519551"/>
          </a:xfrm>
          <a:prstGeom prst="rect">
            <a:avLst/>
          </a:prstGeom>
          <a:noFill/>
          <a:ln>
            <a:noFill/>
          </a:ln>
        </p:spPr>
      </p:pic>
      <p:pic>
        <p:nvPicPr>
          <p:cNvPr descr="\hat{\mathcal{Y}}^M" id="845" name="Google Shape;845;p49" title="MathEquation,#631500"/>
          <p:cNvPicPr preferRelativeResize="0"/>
          <p:nvPr/>
        </p:nvPicPr>
        <p:blipFill>
          <a:blip r:embed="rId5">
            <a:alphaModFix/>
          </a:blip>
          <a:stretch>
            <a:fillRect/>
          </a:stretch>
        </p:blipFill>
        <p:spPr>
          <a:xfrm>
            <a:off x="4163663" y="3070825"/>
            <a:ext cx="664282" cy="636900"/>
          </a:xfrm>
          <a:prstGeom prst="rect">
            <a:avLst/>
          </a:prstGeom>
          <a:noFill/>
          <a:ln>
            <a:noFill/>
          </a:ln>
        </p:spPr>
      </p:pic>
      <p:sp>
        <p:nvSpPr>
          <p:cNvPr id="846" name="Google Shape;846;p49"/>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3100">
                <a:latin typeface="Helvetica Neue Light"/>
                <a:ea typeface="Helvetica Neue Light"/>
                <a:cs typeface="Helvetica Neue Light"/>
                <a:sym typeface="Helvetica Neue Light"/>
              </a:rPr>
              <a:t>Asymptotics</a:t>
            </a:r>
            <a:endParaRPr sz="3800">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50"/>
          <p:cNvSpPr/>
          <p:nvPr/>
        </p:nvSpPr>
        <p:spPr>
          <a:xfrm>
            <a:off x="4014900" y="2654200"/>
            <a:ext cx="989325" cy="1373525"/>
          </a:xfrm>
          <a:custGeom>
            <a:rect b="b" l="l" r="r" t="t"/>
            <a:pathLst>
              <a:path extrusionOk="0" h="54941" w="39573">
                <a:moveTo>
                  <a:pt x="0" y="36499"/>
                </a:moveTo>
                <a:lnTo>
                  <a:pt x="19979" y="0"/>
                </a:lnTo>
                <a:lnTo>
                  <a:pt x="38805" y="19210"/>
                </a:lnTo>
                <a:lnTo>
                  <a:pt x="39573" y="54941"/>
                </a:lnTo>
                <a:lnTo>
                  <a:pt x="12295" y="49178"/>
                </a:lnTo>
                <a:close/>
              </a:path>
            </a:pathLst>
          </a:custGeom>
          <a:solidFill>
            <a:srgbClr val="FCE5CD"/>
          </a:solidFill>
          <a:ln cap="flat" cmpd="sng" w="19050">
            <a:solidFill>
              <a:srgbClr val="990000"/>
            </a:solidFill>
            <a:prstDash val="solid"/>
            <a:round/>
            <a:headEnd len="med" w="med" type="none"/>
            <a:tailEnd len="med" w="med" type="none"/>
          </a:ln>
        </p:spPr>
      </p:sp>
      <p:sp>
        <p:nvSpPr>
          <p:cNvPr id="853" name="Google Shape;853;p50"/>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50"/>
          <p:cNvSpPr/>
          <p:nvPr/>
        </p:nvSpPr>
        <p:spPr>
          <a:xfrm>
            <a:off x="3099543" y="1963475"/>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855" name="Google Shape;855;p50" title="MathEquation,#000000"/>
          <p:cNvPicPr preferRelativeResize="0"/>
          <p:nvPr/>
        </p:nvPicPr>
        <p:blipFill>
          <a:blip r:embed="rId3">
            <a:alphaModFix/>
          </a:blip>
          <a:stretch>
            <a:fillRect/>
          </a:stretch>
        </p:blipFill>
        <p:spPr>
          <a:xfrm>
            <a:off x="4406730" y="2539737"/>
            <a:ext cx="175900" cy="312651"/>
          </a:xfrm>
          <a:prstGeom prst="rect">
            <a:avLst/>
          </a:prstGeom>
          <a:noFill/>
          <a:ln>
            <a:noFill/>
          </a:ln>
        </p:spPr>
      </p:pic>
      <p:pic>
        <p:nvPicPr>
          <p:cNvPr descr="\cdot" id="856" name="Google Shape;856;p50" title="MathEquation,#000000"/>
          <p:cNvPicPr preferRelativeResize="0"/>
          <p:nvPr/>
        </p:nvPicPr>
        <p:blipFill>
          <a:blip r:embed="rId3">
            <a:alphaModFix/>
          </a:blip>
          <a:stretch>
            <a:fillRect/>
          </a:stretch>
        </p:blipFill>
        <p:spPr>
          <a:xfrm>
            <a:off x="3925193" y="3475575"/>
            <a:ext cx="175900" cy="312651"/>
          </a:xfrm>
          <a:prstGeom prst="rect">
            <a:avLst/>
          </a:prstGeom>
          <a:noFill/>
          <a:ln>
            <a:noFill/>
          </a:ln>
        </p:spPr>
      </p:pic>
      <p:pic>
        <p:nvPicPr>
          <p:cNvPr descr="\cdot" id="857" name="Google Shape;857;p50" title="MathEquation,#000000"/>
          <p:cNvPicPr preferRelativeResize="0"/>
          <p:nvPr/>
        </p:nvPicPr>
        <p:blipFill>
          <a:blip r:embed="rId3">
            <a:alphaModFix/>
          </a:blip>
          <a:stretch>
            <a:fillRect/>
          </a:stretch>
        </p:blipFill>
        <p:spPr>
          <a:xfrm>
            <a:off x="4915793" y="3932775"/>
            <a:ext cx="175900" cy="312651"/>
          </a:xfrm>
          <a:prstGeom prst="rect">
            <a:avLst/>
          </a:prstGeom>
          <a:noFill/>
          <a:ln>
            <a:noFill/>
          </a:ln>
        </p:spPr>
      </p:pic>
      <p:pic>
        <p:nvPicPr>
          <p:cNvPr descr="\cdot" id="858" name="Google Shape;858;p50" title="MathEquation,#000000"/>
          <p:cNvPicPr preferRelativeResize="0"/>
          <p:nvPr/>
        </p:nvPicPr>
        <p:blipFill>
          <a:blip r:embed="rId3">
            <a:alphaModFix/>
          </a:blip>
          <a:stretch>
            <a:fillRect/>
          </a:stretch>
        </p:blipFill>
        <p:spPr>
          <a:xfrm>
            <a:off x="4230818" y="3788225"/>
            <a:ext cx="175900" cy="312651"/>
          </a:xfrm>
          <a:prstGeom prst="rect">
            <a:avLst/>
          </a:prstGeom>
          <a:noFill/>
          <a:ln>
            <a:noFill/>
          </a:ln>
        </p:spPr>
      </p:pic>
      <p:pic>
        <p:nvPicPr>
          <p:cNvPr descr="\cdot" id="859" name="Google Shape;859;p50" title="MathEquation,#000000"/>
          <p:cNvPicPr preferRelativeResize="0"/>
          <p:nvPr/>
        </p:nvPicPr>
        <p:blipFill>
          <a:blip r:embed="rId3">
            <a:alphaModFix/>
          </a:blip>
          <a:stretch>
            <a:fillRect/>
          </a:stretch>
        </p:blipFill>
        <p:spPr>
          <a:xfrm>
            <a:off x="4725705" y="3627975"/>
            <a:ext cx="175900" cy="312651"/>
          </a:xfrm>
          <a:prstGeom prst="rect">
            <a:avLst/>
          </a:prstGeom>
          <a:noFill/>
          <a:ln>
            <a:noFill/>
          </a:ln>
        </p:spPr>
      </p:pic>
      <p:pic>
        <p:nvPicPr>
          <p:cNvPr descr="\cdot" id="860" name="Google Shape;860;p50" title="MathEquation,#000000"/>
          <p:cNvPicPr preferRelativeResize="0"/>
          <p:nvPr/>
        </p:nvPicPr>
        <p:blipFill>
          <a:blip r:embed="rId3">
            <a:alphaModFix/>
          </a:blip>
          <a:stretch>
            <a:fillRect/>
          </a:stretch>
        </p:blipFill>
        <p:spPr>
          <a:xfrm>
            <a:off x="4274168" y="2934325"/>
            <a:ext cx="175900" cy="312651"/>
          </a:xfrm>
          <a:prstGeom prst="rect">
            <a:avLst/>
          </a:prstGeom>
          <a:noFill/>
          <a:ln>
            <a:noFill/>
          </a:ln>
        </p:spPr>
      </p:pic>
      <p:pic>
        <p:nvPicPr>
          <p:cNvPr descr="\cdot" id="861" name="Google Shape;861;p50" title="MathEquation,#000000"/>
          <p:cNvPicPr preferRelativeResize="0"/>
          <p:nvPr/>
        </p:nvPicPr>
        <p:blipFill>
          <a:blip r:embed="rId3">
            <a:alphaModFix/>
          </a:blip>
          <a:stretch>
            <a:fillRect/>
          </a:stretch>
        </p:blipFill>
        <p:spPr>
          <a:xfrm>
            <a:off x="4888243" y="3042700"/>
            <a:ext cx="175900" cy="312651"/>
          </a:xfrm>
          <a:prstGeom prst="rect">
            <a:avLst/>
          </a:prstGeom>
          <a:noFill/>
          <a:ln>
            <a:noFill/>
          </a:ln>
        </p:spPr>
      </p:pic>
      <p:pic>
        <p:nvPicPr>
          <p:cNvPr descr="\mathcal{Y}" id="862" name="Google Shape;862;p50" title="MathEquation,#000000"/>
          <p:cNvPicPr preferRelativeResize="0"/>
          <p:nvPr/>
        </p:nvPicPr>
        <p:blipFill>
          <a:blip r:embed="rId4">
            <a:alphaModFix/>
          </a:blip>
          <a:stretch>
            <a:fillRect/>
          </a:stretch>
        </p:blipFill>
        <p:spPr>
          <a:xfrm>
            <a:off x="5465932" y="2311982"/>
            <a:ext cx="363626" cy="519551"/>
          </a:xfrm>
          <a:prstGeom prst="rect">
            <a:avLst/>
          </a:prstGeom>
          <a:noFill/>
          <a:ln>
            <a:noFill/>
          </a:ln>
        </p:spPr>
      </p:pic>
      <p:pic>
        <p:nvPicPr>
          <p:cNvPr descr="\hat{\mathcal{Y}}^M" id="863" name="Google Shape;863;p50" title="MathEquation,#631500"/>
          <p:cNvPicPr preferRelativeResize="0"/>
          <p:nvPr/>
        </p:nvPicPr>
        <p:blipFill>
          <a:blip r:embed="rId5">
            <a:alphaModFix/>
          </a:blip>
          <a:stretch>
            <a:fillRect/>
          </a:stretch>
        </p:blipFill>
        <p:spPr>
          <a:xfrm>
            <a:off x="4163663" y="3070825"/>
            <a:ext cx="664282" cy="636900"/>
          </a:xfrm>
          <a:prstGeom prst="rect">
            <a:avLst/>
          </a:prstGeom>
          <a:noFill/>
          <a:ln>
            <a:noFill/>
          </a:ln>
        </p:spPr>
      </p:pic>
      <p:sp>
        <p:nvSpPr>
          <p:cNvPr id="864" name="Google Shape;864;p50"/>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3100">
                <a:latin typeface="Helvetica Neue Light"/>
                <a:ea typeface="Helvetica Neue Light"/>
                <a:cs typeface="Helvetica Neue Light"/>
                <a:sym typeface="Helvetica Neue Light"/>
              </a:rPr>
              <a:t>Asymptotics</a:t>
            </a:r>
            <a:endParaRPr sz="3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1"/>
          <p:cNvSpPr/>
          <p:nvPr/>
        </p:nvSpPr>
        <p:spPr>
          <a:xfrm>
            <a:off x="3947675" y="2644600"/>
            <a:ext cx="1363925" cy="1383125"/>
          </a:xfrm>
          <a:custGeom>
            <a:rect b="b" l="l" r="r" t="t"/>
            <a:pathLst>
              <a:path extrusionOk="0" h="55325" w="54557">
                <a:moveTo>
                  <a:pt x="0" y="52635"/>
                </a:moveTo>
                <a:lnTo>
                  <a:pt x="2689" y="5763"/>
                </a:lnTo>
                <a:lnTo>
                  <a:pt x="22284" y="0"/>
                </a:lnTo>
                <a:lnTo>
                  <a:pt x="41109" y="19978"/>
                </a:lnTo>
                <a:lnTo>
                  <a:pt x="54557" y="43414"/>
                </a:lnTo>
                <a:lnTo>
                  <a:pt x="43030" y="55325"/>
                </a:lnTo>
                <a:close/>
              </a:path>
            </a:pathLst>
          </a:custGeom>
          <a:solidFill>
            <a:srgbClr val="FCE5CD"/>
          </a:solidFill>
          <a:ln cap="flat" cmpd="sng" w="19050">
            <a:solidFill>
              <a:srgbClr val="990000"/>
            </a:solidFill>
            <a:prstDash val="solid"/>
            <a:round/>
            <a:headEnd len="med" w="med" type="none"/>
            <a:tailEnd len="med" w="med" type="none"/>
          </a:ln>
        </p:spPr>
      </p:sp>
      <p:sp>
        <p:nvSpPr>
          <p:cNvPr id="871" name="Google Shape;871;p51"/>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72" name="Google Shape;872;p51"/>
          <p:cNvSpPr/>
          <p:nvPr/>
        </p:nvSpPr>
        <p:spPr>
          <a:xfrm>
            <a:off x="3099543" y="1963475"/>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873" name="Google Shape;873;p51" title="MathEquation,#000000"/>
          <p:cNvPicPr preferRelativeResize="0"/>
          <p:nvPr/>
        </p:nvPicPr>
        <p:blipFill>
          <a:blip r:embed="rId3">
            <a:alphaModFix/>
          </a:blip>
          <a:stretch>
            <a:fillRect/>
          </a:stretch>
        </p:blipFill>
        <p:spPr>
          <a:xfrm>
            <a:off x="4406730" y="2539737"/>
            <a:ext cx="175900" cy="312651"/>
          </a:xfrm>
          <a:prstGeom prst="rect">
            <a:avLst/>
          </a:prstGeom>
          <a:noFill/>
          <a:ln>
            <a:noFill/>
          </a:ln>
        </p:spPr>
      </p:pic>
      <p:pic>
        <p:nvPicPr>
          <p:cNvPr descr="\cdot" id="874" name="Google Shape;874;p51" title="MathEquation,#000000"/>
          <p:cNvPicPr preferRelativeResize="0"/>
          <p:nvPr/>
        </p:nvPicPr>
        <p:blipFill>
          <a:blip r:embed="rId3">
            <a:alphaModFix/>
          </a:blip>
          <a:stretch>
            <a:fillRect/>
          </a:stretch>
        </p:blipFill>
        <p:spPr>
          <a:xfrm>
            <a:off x="3925193" y="3475575"/>
            <a:ext cx="175900" cy="312651"/>
          </a:xfrm>
          <a:prstGeom prst="rect">
            <a:avLst/>
          </a:prstGeom>
          <a:noFill/>
          <a:ln>
            <a:noFill/>
          </a:ln>
        </p:spPr>
      </p:pic>
      <p:pic>
        <p:nvPicPr>
          <p:cNvPr descr="\cdot" id="875" name="Google Shape;875;p51" title="MathEquation,#000000"/>
          <p:cNvPicPr preferRelativeResize="0"/>
          <p:nvPr/>
        </p:nvPicPr>
        <p:blipFill>
          <a:blip r:embed="rId3">
            <a:alphaModFix/>
          </a:blip>
          <a:stretch>
            <a:fillRect/>
          </a:stretch>
        </p:blipFill>
        <p:spPr>
          <a:xfrm>
            <a:off x="4915793" y="3932775"/>
            <a:ext cx="175900" cy="312651"/>
          </a:xfrm>
          <a:prstGeom prst="rect">
            <a:avLst/>
          </a:prstGeom>
          <a:noFill/>
          <a:ln>
            <a:noFill/>
          </a:ln>
        </p:spPr>
      </p:pic>
      <p:pic>
        <p:nvPicPr>
          <p:cNvPr descr="\cdot" id="876" name="Google Shape;876;p51" title="MathEquation,#000000"/>
          <p:cNvPicPr preferRelativeResize="0"/>
          <p:nvPr/>
        </p:nvPicPr>
        <p:blipFill>
          <a:blip r:embed="rId3">
            <a:alphaModFix/>
          </a:blip>
          <a:stretch>
            <a:fillRect/>
          </a:stretch>
        </p:blipFill>
        <p:spPr>
          <a:xfrm>
            <a:off x="5220593" y="3627975"/>
            <a:ext cx="175900" cy="312651"/>
          </a:xfrm>
          <a:prstGeom prst="rect">
            <a:avLst/>
          </a:prstGeom>
          <a:noFill/>
          <a:ln>
            <a:noFill/>
          </a:ln>
        </p:spPr>
      </p:pic>
      <p:pic>
        <p:nvPicPr>
          <p:cNvPr descr="\cdot" id="877" name="Google Shape;877;p51" title="MathEquation,#000000"/>
          <p:cNvPicPr preferRelativeResize="0"/>
          <p:nvPr/>
        </p:nvPicPr>
        <p:blipFill>
          <a:blip r:embed="rId3">
            <a:alphaModFix/>
          </a:blip>
          <a:stretch>
            <a:fillRect/>
          </a:stretch>
        </p:blipFill>
        <p:spPr>
          <a:xfrm>
            <a:off x="3848993" y="3856575"/>
            <a:ext cx="175900" cy="312651"/>
          </a:xfrm>
          <a:prstGeom prst="rect">
            <a:avLst/>
          </a:prstGeom>
          <a:noFill/>
          <a:ln>
            <a:noFill/>
          </a:ln>
        </p:spPr>
      </p:pic>
      <p:pic>
        <p:nvPicPr>
          <p:cNvPr descr="\cdot" id="878" name="Google Shape;878;p51" title="MathEquation,#000000"/>
          <p:cNvPicPr preferRelativeResize="0"/>
          <p:nvPr/>
        </p:nvPicPr>
        <p:blipFill>
          <a:blip r:embed="rId3">
            <a:alphaModFix/>
          </a:blip>
          <a:stretch>
            <a:fillRect/>
          </a:stretch>
        </p:blipFill>
        <p:spPr>
          <a:xfrm>
            <a:off x="3925193" y="2679000"/>
            <a:ext cx="175900" cy="312651"/>
          </a:xfrm>
          <a:prstGeom prst="rect">
            <a:avLst/>
          </a:prstGeom>
          <a:noFill/>
          <a:ln>
            <a:noFill/>
          </a:ln>
        </p:spPr>
      </p:pic>
      <p:pic>
        <p:nvPicPr>
          <p:cNvPr descr="\cdot" id="879" name="Google Shape;879;p51" title="MathEquation,#000000"/>
          <p:cNvPicPr preferRelativeResize="0"/>
          <p:nvPr/>
        </p:nvPicPr>
        <p:blipFill>
          <a:blip r:embed="rId3">
            <a:alphaModFix/>
          </a:blip>
          <a:stretch>
            <a:fillRect/>
          </a:stretch>
        </p:blipFill>
        <p:spPr>
          <a:xfrm>
            <a:off x="4230818" y="3788225"/>
            <a:ext cx="175900" cy="312651"/>
          </a:xfrm>
          <a:prstGeom prst="rect">
            <a:avLst/>
          </a:prstGeom>
          <a:noFill/>
          <a:ln>
            <a:noFill/>
          </a:ln>
        </p:spPr>
      </p:pic>
      <p:pic>
        <p:nvPicPr>
          <p:cNvPr descr="\cdot" id="880" name="Google Shape;880;p51" title="MathEquation,#000000"/>
          <p:cNvPicPr preferRelativeResize="0"/>
          <p:nvPr/>
        </p:nvPicPr>
        <p:blipFill>
          <a:blip r:embed="rId3">
            <a:alphaModFix/>
          </a:blip>
          <a:stretch>
            <a:fillRect/>
          </a:stretch>
        </p:blipFill>
        <p:spPr>
          <a:xfrm>
            <a:off x="4725705" y="3627975"/>
            <a:ext cx="175900" cy="312651"/>
          </a:xfrm>
          <a:prstGeom prst="rect">
            <a:avLst/>
          </a:prstGeom>
          <a:noFill/>
          <a:ln>
            <a:noFill/>
          </a:ln>
        </p:spPr>
      </p:pic>
      <p:pic>
        <p:nvPicPr>
          <p:cNvPr descr="\cdot" id="881" name="Google Shape;881;p51" title="MathEquation,#000000"/>
          <p:cNvPicPr preferRelativeResize="0"/>
          <p:nvPr/>
        </p:nvPicPr>
        <p:blipFill>
          <a:blip r:embed="rId3">
            <a:alphaModFix/>
          </a:blip>
          <a:stretch>
            <a:fillRect/>
          </a:stretch>
        </p:blipFill>
        <p:spPr>
          <a:xfrm>
            <a:off x="4274168" y="2934325"/>
            <a:ext cx="175900" cy="312651"/>
          </a:xfrm>
          <a:prstGeom prst="rect">
            <a:avLst/>
          </a:prstGeom>
          <a:noFill/>
          <a:ln>
            <a:noFill/>
          </a:ln>
        </p:spPr>
      </p:pic>
      <p:pic>
        <p:nvPicPr>
          <p:cNvPr descr="\cdot" id="882" name="Google Shape;882;p51" title="MathEquation,#000000"/>
          <p:cNvPicPr preferRelativeResize="0"/>
          <p:nvPr/>
        </p:nvPicPr>
        <p:blipFill>
          <a:blip r:embed="rId3">
            <a:alphaModFix/>
          </a:blip>
          <a:stretch>
            <a:fillRect/>
          </a:stretch>
        </p:blipFill>
        <p:spPr>
          <a:xfrm>
            <a:off x="4888243" y="3042700"/>
            <a:ext cx="175900" cy="312651"/>
          </a:xfrm>
          <a:prstGeom prst="rect">
            <a:avLst/>
          </a:prstGeom>
          <a:noFill/>
          <a:ln>
            <a:noFill/>
          </a:ln>
        </p:spPr>
      </p:pic>
      <p:pic>
        <p:nvPicPr>
          <p:cNvPr descr="\mathcal{Y}" id="883" name="Google Shape;883;p51" title="MathEquation,#000000"/>
          <p:cNvPicPr preferRelativeResize="0"/>
          <p:nvPr/>
        </p:nvPicPr>
        <p:blipFill>
          <a:blip r:embed="rId4">
            <a:alphaModFix/>
          </a:blip>
          <a:stretch>
            <a:fillRect/>
          </a:stretch>
        </p:blipFill>
        <p:spPr>
          <a:xfrm>
            <a:off x="5465932" y="2311982"/>
            <a:ext cx="363626" cy="519551"/>
          </a:xfrm>
          <a:prstGeom prst="rect">
            <a:avLst/>
          </a:prstGeom>
          <a:noFill/>
          <a:ln>
            <a:noFill/>
          </a:ln>
        </p:spPr>
      </p:pic>
      <p:pic>
        <p:nvPicPr>
          <p:cNvPr descr="\hat{\mathcal{Y}}^M" id="884" name="Google Shape;884;p51" title="MathEquation,#631500"/>
          <p:cNvPicPr preferRelativeResize="0"/>
          <p:nvPr/>
        </p:nvPicPr>
        <p:blipFill>
          <a:blip r:embed="rId5">
            <a:alphaModFix/>
          </a:blip>
          <a:stretch>
            <a:fillRect/>
          </a:stretch>
        </p:blipFill>
        <p:spPr>
          <a:xfrm>
            <a:off x="4163663" y="3070825"/>
            <a:ext cx="664282" cy="636900"/>
          </a:xfrm>
          <a:prstGeom prst="rect">
            <a:avLst/>
          </a:prstGeom>
          <a:noFill/>
          <a:ln>
            <a:noFill/>
          </a:ln>
        </p:spPr>
      </p:pic>
      <p:sp>
        <p:nvSpPr>
          <p:cNvPr id="885" name="Google Shape;885;p51"/>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3100">
                <a:latin typeface="Helvetica Neue Light"/>
                <a:ea typeface="Helvetica Neue Light"/>
                <a:cs typeface="Helvetica Neue Light"/>
                <a:sym typeface="Helvetica Neue Light"/>
              </a:rPr>
              <a:t>Asymptotics</a:t>
            </a:r>
            <a:endParaRPr sz="3800">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ctrTitle"/>
          </p:nvPr>
        </p:nvSpPr>
        <p:spPr>
          <a:xfrm>
            <a:off x="864450" y="167671"/>
            <a:ext cx="7415100" cy="649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1000"/>
              </a:spcAft>
              <a:buClr>
                <a:srgbClr val="262626"/>
              </a:buClr>
              <a:buSzPts val="2300"/>
              <a:buFont typeface="Helvetica Neue Light"/>
              <a:buNone/>
            </a:pPr>
            <a:r>
              <a:rPr lang="en" sz="2400">
                <a:latin typeface="Helvetica Neue Light"/>
                <a:ea typeface="Helvetica Neue Light"/>
                <a:cs typeface="Helvetica Neue Light"/>
                <a:sym typeface="Helvetica Neue Light"/>
              </a:rPr>
              <a:t>NASA </a:t>
            </a:r>
            <a:r>
              <a:rPr lang="en" sz="2400">
                <a:latin typeface="Helvetica Neue Light"/>
                <a:ea typeface="Helvetica Neue Light"/>
                <a:cs typeface="Helvetica Neue Light"/>
                <a:sym typeface="Helvetica Neue Light"/>
              </a:rPr>
              <a:t>Astrobee free-flying robots on-board the ISS</a:t>
            </a:r>
            <a:endParaRPr sz="1800">
              <a:latin typeface="Helvetica Neue Light"/>
              <a:ea typeface="Helvetica Neue Light"/>
              <a:cs typeface="Helvetica Neue Light"/>
              <a:sym typeface="Helvetica Neue Light"/>
            </a:endParaRPr>
          </a:p>
        </p:txBody>
      </p:sp>
      <p:sp>
        <p:nvSpPr>
          <p:cNvPr id="84" name="Google Shape;84;p16"/>
          <p:cNvSpPr txBox="1"/>
          <p:nvPr>
            <p:ph idx="12" type="sldNum"/>
          </p:nvPr>
        </p:nvSpPr>
        <p:spPr>
          <a:xfrm>
            <a:off x="8472458" y="47394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6"/>
          <p:cNvPicPr preferRelativeResize="0"/>
          <p:nvPr/>
        </p:nvPicPr>
        <p:blipFill>
          <a:blip r:embed="rId3">
            <a:alphaModFix/>
          </a:blip>
          <a:stretch>
            <a:fillRect/>
          </a:stretch>
        </p:blipFill>
        <p:spPr>
          <a:xfrm>
            <a:off x="2277450" y="4364951"/>
            <a:ext cx="649199" cy="649199"/>
          </a:xfrm>
          <a:prstGeom prst="rect">
            <a:avLst/>
          </a:prstGeom>
          <a:noFill/>
          <a:ln>
            <a:noFill/>
          </a:ln>
        </p:spPr>
      </p:pic>
      <p:pic>
        <p:nvPicPr>
          <p:cNvPr id="86" name="Google Shape;86;p16"/>
          <p:cNvPicPr preferRelativeResize="0"/>
          <p:nvPr/>
        </p:nvPicPr>
        <p:blipFill>
          <a:blip r:embed="rId4">
            <a:alphaModFix/>
          </a:blip>
          <a:stretch>
            <a:fillRect/>
          </a:stretch>
        </p:blipFill>
        <p:spPr>
          <a:xfrm>
            <a:off x="860738" y="4364947"/>
            <a:ext cx="649200" cy="649200"/>
          </a:xfrm>
          <a:prstGeom prst="rect">
            <a:avLst/>
          </a:prstGeom>
          <a:noFill/>
          <a:ln>
            <a:noFill/>
          </a:ln>
        </p:spPr>
      </p:pic>
      <p:pic>
        <p:nvPicPr>
          <p:cNvPr id="87" name="Google Shape;87;p16"/>
          <p:cNvPicPr preferRelativeResize="0"/>
          <p:nvPr/>
        </p:nvPicPr>
        <p:blipFill>
          <a:blip r:embed="rId5">
            <a:alphaModFix/>
          </a:blip>
          <a:stretch>
            <a:fillRect/>
          </a:stretch>
        </p:blipFill>
        <p:spPr>
          <a:xfrm>
            <a:off x="1569100" y="4349697"/>
            <a:ext cx="649200" cy="649200"/>
          </a:xfrm>
          <a:prstGeom prst="rect">
            <a:avLst/>
          </a:prstGeom>
          <a:noFill/>
          <a:ln>
            <a:noFill/>
          </a:ln>
        </p:spPr>
      </p:pic>
      <p:pic>
        <p:nvPicPr>
          <p:cNvPr id="88" name="Google Shape;88;p16"/>
          <p:cNvPicPr preferRelativeResize="0"/>
          <p:nvPr/>
        </p:nvPicPr>
        <p:blipFill>
          <a:blip r:embed="rId6">
            <a:alphaModFix/>
          </a:blip>
          <a:stretch>
            <a:fillRect/>
          </a:stretch>
        </p:blipFill>
        <p:spPr>
          <a:xfrm>
            <a:off x="152401" y="4364953"/>
            <a:ext cx="649200" cy="649200"/>
          </a:xfrm>
          <a:prstGeom prst="rect">
            <a:avLst/>
          </a:prstGeom>
          <a:noFill/>
          <a:ln>
            <a:noFill/>
          </a:ln>
        </p:spPr>
      </p:pic>
      <p:pic>
        <p:nvPicPr>
          <p:cNvPr id="89" name="Google Shape;89;p16"/>
          <p:cNvPicPr preferRelativeResize="0"/>
          <p:nvPr/>
        </p:nvPicPr>
        <p:blipFill>
          <a:blip r:embed="rId7">
            <a:alphaModFix/>
          </a:blip>
          <a:stretch>
            <a:fillRect/>
          </a:stretch>
        </p:blipFill>
        <p:spPr>
          <a:xfrm>
            <a:off x="3092135" y="4462938"/>
            <a:ext cx="2143675" cy="199702"/>
          </a:xfrm>
          <a:prstGeom prst="rect">
            <a:avLst/>
          </a:prstGeom>
          <a:noFill/>
          <a:ln>
            <a:noFill/>
          </a:ln>
        </p:spPr>
      </p:pic>
      <p:pic>
        <p:nvPicPr>
          <p:cNvPr id="90" name="Google Shape;90;p16"/>
          <p:cNvPicPr preferRelativeResize="0"/>
          <p:nvPr/>
        </p:nvPicPr>
        <p:blipFill rotWithShape="1">
          <a:blip r:embed="rId8">
            <a:alphaModFix/>
          </a:blip>
          <a:srcRect b="0" l="0" r="0" t="0"/>
          <a:stretch/>
        </p:blipFill>
        <p:spPr>
          <a:xfrm>
            <a:off x="3092125" y="4747250"/>
            <a:ext cx="513772" cy="199700"/>
          </a:xfrm>
          <a:prstGeom prst="rect">
            <a:avLst/>
          </a:prstGeom>
          <a:noFill/>
          <a:ln>
            <a:noFill/>
          </a:ln>
        </p:spPr>
      </p:pic>
      <p:pic>
        <p:nvPicPr>
          <p:cNvPr id="91" name="Google Shape;91;p16"/>
          <p:cNvPicPr preferRelativeResize="0"/>
          <p:nvPr/>
        </p:nvPicPr>
        <p:blipFill rotWithShape="1">
          <a:blip r:embed="rId9">
            <a:alphaModFix/>
          </a:blip>
          <a:srcRect b="17900" l="0" r="0" t="11790"/>
          <a:stretch/>
        </p:blipFill>
        <p:spPr>
          <a:xfrm>
            <a:off x="6965261" y="969276"/>
            <a:ext cx="1905388" cy="2007300"/>
          </a:xfrm>
          <a:prstGeom prst="rect">
            <a:avLst/>
          </a:prstGeom>
          <a:noFill/>
          <a:ln>
            <a:noFill/>
          </a:ln>
        </p:spPr>
      </p:pic>
      <p:pic>
        <p:nvPicPr>
          <p:cNvPr id="92" name="Google Shape;92;p16"/>
          <p:cNvPicPr preferRelativeResize="0"/>
          <p:nvPr/>
        </p:nvPicPr>
        <p:blipFill rotWithShape="1">
          <a:blip r:embed="rId10">
            <a:alphaModFix/>
          </a:blip>
          <a:srcRect b="18916" l="2590" r="-2590" t="14501"/>
          <a:stretch/>
        </p:blipFill>
        <p:spPr>
          <a:xfrm>
            <a:off x="6965250" y="3345601"/>
            <a:ext cx="2007575" cy="891125"/>
          </a:xfrm>
          <a:prstGeom prst="rect">
            <a:avLst/>
          </a:prstGeom>
          <a:noFill/>
          <a:ln>
            <a:noFill/>
          </a:ln>
        </p:spPr>
      </p:pic>
      <p:sp>
        <p:nvSpPr>
          <p:cNvPr id="93" name="Google Shape;93;p16"/>
          <p:cNvSpPr txBox="1"/>
          <p:nvPr/>
        </p:nvSpPr>
        <p:spPr>
          <a:xfrm>
            <a:off x="7041450" y="4265100"/>
            <a:ext cx="148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100">
                <a:solidFill>
                  <a:schemeClr val="dk1"/>
                </a:solidFill>
                <a:latin typeface="Helvetica Neue Light"/>
                <a:ea typeface="Helvetica Neue Light"/>
                <a:cs typeface="Helvetica Neue Light"/>
                <a:sym typeface="Helvetica Neue Light"/>
              </a:rPr>
              <a:t>Astronaut McClain with Astrobee. </a:t>
            </a:r>
            <a:endParaRPr sz="400"/>
          </a:p>
        </p:txBody>
      </p:sp>
      <p:pic>
        <p:nvPicPr>
          <p:cNvPr id="94" name="Google Shape;94;p16"/>
          <p:cNvPicPr preferRelativeResize="0"/>
          <p:nvPr/>
        </p:nvPicPr>
        <p:blipFill>
          <a:blip r:embed="rId11">
            <a:alphaModFix/>
          </a:blip>
          <a:stretch>
            <a:fillRect/>
          </a:stretch>
        </p:blipFill>
        <p:spPr>
          <a:xfrm>
            <a:off x="8404075" y="4349708"/>
            <a:ext cx="423111" cy="354000"/>
          </a:xfrm>
          <a:prstGeom prst="rect">
            <a:avLst/>
          </a:prstGeom>
          <a:noFill/>
          <a:ln>
            <a:noFill/>
          </a:ln>
        </p:spPr>
      </p:pic>
      <p:pic>
        <p:nvPicPr>
          <p:cNvPr id="95" name="Google Shape;95;p16"/>
          <p:cNvPicPr preferRelativeResize="0"/>
          <p:nvPr/>
        </p:nvPicPr>
        <p:blipFill>
          <a:blip r:embed="rId12">
            <a:alphaModFix/>
          </a:blip>
          <a:stretch>
            <a:fillRect/>
          </a:stretch>
        </p:blipFill>
        <p:spPr>
          <a:xfrm>
            <a:off x="152400" y="969271"/>
            <a:ext cx="5858584" cy="32906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2"/>
          <p:cNvSpPr/>
          <p:nvPr/>
        </p:nvSpPr>
        <p:spPr>
          <a:xfrm>
            <a:off x="3429000" y="2116300"/>
            <a:ext cx="1892200" cy="2305225"/>
          </a:xfrm>
          <a:custGeom>
            <a:rect b="b" l="l" r="r" t="t"/>
            <a:pathLst>
              <a:path extrusionOk="0" h="92209" w="75688">
                <a:moveTo>
                  <a:pt x="0" y="73383"/>
                </a:moveTo>
                <a:lnTo>
                  <a:pt x="27278" y="0"/>
                </a:lnTo>
                <a:lnTo>
                  <a:pt x="62241" y="26510"/>
                </a:lnTo>
                <a:lnTo>
                  <a:pt x="75688" y="64931"/>
                </a:lnTo>
                <a:lnTo>
                  <a:pt x="60320" y="92209"/>
                </a:lnTo>
                <a:close/>
              </a:path>
            </a:pathLst>
          </a:custGeom>
          <a:solidFill>
            <a:srgbClr val="FCE5CD"/>
          </a:solidFill>
          <a:ln cap="flat" cmpd="sng" w="19050">
            <a:solidFill>
              <a:srgbClr val="990000"/>
            </a:solidFill>
            <a:prstDash val="solid"/>
            <a:round/>
            <a:headEnd len="med" w="med" type="none"/>
            <a:tailEnd len="med" w="med" type="none"/>
          </a:ln>
        </p:spPr>
      </p:sp>
      <p:sp>
        <p:nvSpPr>
          <p:cNvPr id="892" name="Google Shape;892;p52"/>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893" name="Google Shape;893;p52"/>
          <p:cNvSpPr/>
          <p:nvPr/>
        </p:nvSpPr>
        <p:spPr>
          <a:xfrm>
            <a:off x="3099543" y="1963475"/>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894" name="Google Shape;894;p52" title="MathEquation,#000000"/>
          <p:cNvPicPr preferRelativeResize="0"/>
          <p:nvPr/>
        </p:nvPicPr>
        <p:blipFill>
          <a:blip r:embed="rId3">
            <a:alphaModFix/>
          </a:blip>
          <a:stretch>
            <a:fillRect/>
          </a:stretch>
        </p:blipFill>
        <p:spPr>
          <a:xfrm>
            <a:off x="4406730" y="2539737"/>
            <a:ext cx="175900" cy="312651"/>
          </a:xfrm>
          <a:prstGeom prst="rect">
            <a:avLst/>
          </a:prstGeom>
          <a:noFill/>
          <a:ln>
            <a:noFill/>
          </a:ln>
        </p:spPr>
      </p:pic>
      <p:pic>
        <p:nvPicPr>
          <p:cNvPr descr="\cdot" id="895" name="Google Shape;895;p52" title="MathEquation,#000000"/>
          <p:cNvPicPr preferRelativeResize="0"/>
          <p:nvPr/>
        </p:nvPicPr>
        <p:blipFill>
          <a:blip r:embed="rId3">
            <a:alphaModFix/>
          </a:blip>
          <a:stretch>
            <a:fillRect/>
          </a:stretch>
        </p:blipFill>
        <p:spPr>
          <a:xfrm>
            <a:off x="3925193" y="3475575"/>
            <a:ext cx="175900" cy="312651"/>
          </a:xfrm>
          <a:prstGeom prst="rect">
            <a:avLst/>
          </a:prstGeom>
          <a:noFill/>
          <a:ln>
            <a:noFill/>
          </a:ln>
        </p:spPr>
      </p:pic>
      <p:pic>
        <p:nvPicPr>
          <p:cNvPr descr="\cdot" id="896" name="Google Shape;896;p52" title="MathEquation,#000000"/>
          <p:cNvPicPr preferRelativeResize="0"/>
          <p:nvPr/>
        </p:nvPicPr>
        <p:blipFill>
          <a:blip r:embed="rId3">
            <a:alphaModFix/>
          </a:blip>
          <a:stretch>
            <a:fillRect/>
          </a:stretch>
        </p:blipFill>
        <p:spPr>
          <a:xfrm>
            <a:off x="4915793" y="3932775"/>
            <a:ext cx="175900" cy="312651"/>
          </a:xfrm>
          <a:prstGeom prst="rect">
            <a:avLst/>
          </a:prstGeom>
          <a:noFill/>
          <a:ln>
            <a:noFill/>
          </a:ln>
        </p:spPr>
      </p:pic>
      <p:pic>
        <p:nvPicPr>
          <p:cNvPr descr="\cdot" id="897" name="Google Shape;897;p52" title="MathEquation,#000000"/>
          <p:cNvPicPr preferRelativeResize="0"/>
          <p:nvPr/>
        </p:nvPicPr>
        <p:blipFill>
          <a:blip r:embed="rId3">
            <a:alphaModFix/>
          </a:blip>
          <a:stretch>
            <a:fillRect/>
          </a:stretch>
        </p:blipFill>
        <p:spPr>
          <a:xfrm>
            <a:off x="5220593" y="3627975"/>
            <a:ext cx="175900" cy="312651"/>
          </a:xfrm>
          <a:prstGeom prst="rect">
            <a:avLst/>
          </a:prstGeom>
          <a:noFill/>
          <a:ln>
            <a:noFill/>
          </a:ln>
        </p:spPr>
      </p:pic>
      <p:pic>
        <p:nvPicPr>
          <p:cNvPr descr="\cdot" id="898" name="Google Shape;898;p52" title="MathEquation,#000000"/>
          <p:cNvPicPr preferRelativeResize="0"/>
          <p:nvPr/>
        </p:nvPicPr>
        <p:blipFill>
          <a:blip r:embed="rId3">
            <a:alphaModFix/>
          </a:blip>
          <a:stretch>
            <a:fillRect/>
          </a:stretch>
        </p:blipFill>
        <p:spPr>
          <a:xfrm>
            <a:off x="3848993" y="3856575"/>
            <a:ext cx="175900" cy="312651"/>
          </a:xfrm>
          <a:prstGeom prst="rect">
            <a:avLst/>
          </a:prstGeom>
          <a:noFill/>
          <a:ln>
            <a:noFill/>
          </a:ln>
        </p:spPr>
      </p:pic>
      <p:pic>
        <p:nvPicPr>
          <p:cNvPr descr="\cdot" id="899" name="Google Shape;899;p52" title="MathEquation,#000000"/>
          <p:cNvPicPr preferRelativeResize="0"/>
          <p:nvPr/>
        </p:nvPicPr>
        <p:blipFill>
          <a:blip r:embed="rId3">
            <a:alphaModFix/>
          </a:blip>
          <a:stretch>
            <a:fillRect/>
          </a:stretch>
        </p:blipFill>
        <p:spPr>
          <a:xfrm>
            <a:off x="3772793" y="3246975"/>
            <a:ext cx="175900" cy="312651"/>
          </a:xfrm>
          <a:prstGeom prst="rect">
            <a:avLst/>
          </a:prstGeom>
          <a:noFill/>
          <a:ln>
            <a:noFill/>
          </a:ln>
        </p:spPr>
      </p:pic>
      <p:pic>
        <p:nvPicPr>
          <p:cNvPr descr="\cdot" id="900" name="Google Shape;900;p52" title="MathEquation,#000000"/>
          <p:cNvPicPr preferRelativeResize="0"/>
          <p:nvPr/>
        </p:nvPicPr>
        <p:blipFill>
          <a:blip r:embed="rId3">
            <a:alphaModFix/>
          </a:blip>
          <a:stretch>
            <a:fillRect/>
          </a:stretch>
        </p:blipFill>
        <p:spPr>
          <a:xfrm>
            <a:off x="3925193" y="2679000"/>
            <a:ext cx="175900" cy="312651"/>
          </a:xfrm>
          <a:prstGeom prst="rect">
            <a:avLst/>
          </a:prstGeom>
          <a:noFill/>
          <a:ln>
            <a:noFill/>
          </a:ln>
        </p:spPr>
      </p:pic>
      <p:pic>
        <p:nvPicPr>
          <p:cNvPr descr="\cdot" id="901" name="Google Shape;901;p52" title="MathEquation,#000000"/>
          <p:cNvPicPr preferRelativeResize="0"/>
          <p:nvPr/>
        </p:nvPicPr>
        <p:blipFill>
          <a:blip r:embed="rId3">
            <a:alphaModFix/>
          </a:blip>
          <a:stretch>
            <a:fillRect/>
          </a:stretch>
        </p:blipFill>
        <p:spPr>
          <a:xfrm>
            <a:off x="4203918" y="2415425"/>
            <a:ext cx="175900" cy="312651"/>
          </a:xfrm>
          <a:prstGeom prst="rect">
            <a:avLst/>
          </a:prstGeom>
          <a:noFill/>
          <a:ln>
            <a:noFill/>
          </a:ln>
        </p:spPr>
      </p:pic>
      <p:pic>
        <p:nvPicPr>
          <p:cNvPr descr="\cdot" id="902" name="Google Shape;902;p52" title="MathEquation,#000000"/>
          <p:cNvPicPr preferRelativeResize="0"/>
          <p:nvPr/>
        </p:nvPicPr>
        <p:blipFill>
          <a:blip r:embed="rId3">
            <a:alphaModFix/>
          </a:blip>
          <a:stretch>
            <a:fillRect/>
          </a:stretch>
        </p:blipFill>
        <p:spPr>
          <a:xfrm>
            <a:off x="4230818" y="3788225"/>
            <a:ext cx="175900" cy="312651"/>
          </a:xfrm>
          <a:prstGeom prst="rect">
            <a:avLst/>
          </a:prstGeom>
          <a:noFill/>
          <a:ln>
            <a:noFill/>
          </a:ln>
        </p:spPr>
      </p:pic>
      <p:pic>
        <p:nvPicPr>
          <p:cNvPr descr="\cdot" id="903" name="Google Shape;903;p52" title="MathEquation,#000000"/>
          <p:cNvPicPr preferRelativeResize="0"/>
          <p:nvPr/>
        </p:nvPicPr>
        <p:blipFill>
          <a:blip r:embed="rId3">
            <a:alphaModFix/>
          </a:blip>
          <a:stretch>
            <a:fillRect/>
          </a:stretch>
        </p:blipFill>
        <p:spPr>
          <a:xfrm>
            <a:off x="4725705" y="3627975"/>
            <a:ext cx="175900" cy="312651"/>
          </a:xfrm>
          <a:prstGeom prst="rect">
            <a:avLst/>
          </a:prstGeom>
          <a:noFill/>
          <a:ln>
            <a:noFill/>
          </a:ln>
        </p:spPr>
      </p:pic>
      <p:pic>
        <p:nvPicPr>
          <p:cNvPr descr="\cdot" id="904" name="Google Shape;904;p52" title="MathEquation,#000000"/>
          <p:cNvPicPr preferRelativeResize="0"/>
          <p:nvPr/>
        </p:nvPicPr>
        <p:blipFill>
          <a:blip r:embed="rId3">
            <a:alphaModFix/>
          </a:blip>
          <a:stretch>
            <a:fillRect/>
          </a:stretch>
        </p:blipFill>
        <p:spPr>
          <a:xfrm>
            <a:off x="4495793" y="4100875"/>
            <a:ext cx="175900" cy="312651"/>
          </a:xfrm>
          <a:prstGeom prst="rect">
            <a:avLst/>
          </a:prstGeom>
          <a:noFill/>
          <a:ln>
            <a:noFill/>
          </a:ln>
        </p:spPr>
      </p:pic>
      <p:pic>
        <p:nvPicPr>
          <p:cNvPr descr="\cdot" id="905" name="Google Shape;905;p52" title="MathEquation,#000000"/>
          <p:cNvPicPr preferRelativeResize="0"/>
          <p:nvPr/>
        </p:nvPicPr>
        <p:blipFill>
          <a:blip r:embed="rId3">
            <a:alphaModFix/>
          </a:blip>
          <a:stretch>
            <a:fillRect/>
          </a:stretch>
        </p:blipFill>
        <p:spPr>
          <a:xfrm>
            <a:off x="4274168" y="2934325"/>
            <a:ext cx="175900" cy="312651"/>
          </a:xfrm>
          <a:prstGeom prst="rect">
            <a:avLst/>
          </a:prstGeom>
          <a:noFill/>
          <a:ln>
            <a:noFill/>
          </a:ln>
        </p:spPr>
      </p:pic>
      <p:pic>
        <p:nvPicPr>
          <p:cNvPr descr="\cdot" id="906" name="Google Shape;906;p52" title="MathEquation,#000000"/>
          <p:cNvPicPr preferRelativeResize="0"/>
          <p:nvPr/>
        </p:nvPicPr>
        <p:blipFill>
          <a:blip r:embed="rId3">
            <a:alphaModFix/>
          </a:blip>
          <a:stretch>
            <a:fillRect/>
          </a:stretch>
        </p:blipFill>
        <p:spPr>
          <a:xfrm>
            <a:off x="4839593" y="4313775"/>
            <a:ext cx="175900" cy="312651"/>
          </a:xfrm>
          <a:prstGeom prst="rect">
            <a:avLst/>
          </a:prstGeom>
          <a:noFill/>
          <a:ln>
            <a:noFill/>
          </a:ln>
        </p:spPr>
      </p:pic>
      <p:pic>
        <p:nvPicPr>
          <p:cNvPr descr="\cdot" id="907" name="Google Shape;907;p52" title="MathEquation,#000000"/>
          <p:cNvPicPr preferRelativeResize="0"/>
          <p:nvPr/>
        </p:nvPicPr>
        <p:blipFill>
          <a:blip r:embed="rId3">
            <a:alphaModFix/>
          </a:blip>
          <a:stretch>
            <a:fillRect/>
          </a:stretch>
        </p:blipFill>
        <p:spPr>
          <a:xfrm>
            <a:off x="4888243" y="2679000"/>
            <a:ext cx="175900" cy="312651"/>
          </a:xfrm>
          <a:prstGeom prst="rect">
            <a:avLst/>
          </a:prstGeom>
          <a:noFill/>
          <a:ln>
            <a:noFill/>
          </a:ln>
        </p:spPr>
      </p:pic>
      <p:pic>
        <p:nvPicPr>
          <p:cNvPr descr="\cdot" id="908" name="Google Shape;908;p52" title="MathEquation,#000000"/>
          <p:cNvPicPr preferRelativeResize="0"/>
          <p:nvPr/>
        </p:nvPicPr>
        <p:blipFill>
          <a:blip r:embed="rId3">
            <a:alphaModFix/>
          </a:blip>
          <a:stretch>
            <a:fillRect/>
          </a:stretch>
        </p:blipFill>
        <p:spPr>
          <a:xfrm>
            <a:off x="4888243" y="3042700"/>
            <a:ext cx="175900" cy="312651"/>
          </a:xfrm>
          <a:prstGeom prst="rect">
            <a:avLst/>
          </a:prstGeom>
          <a:noFill/>
          <a:ln>
            <a:noFill/>
          </a:ln>
        </p:spPr>
      </p:pic>
      <p:pic>
        <p:nvPicPr>
          <p:cNvPr descr="\cdot" id="909" name="Google Shape;909;p52" title="MathEquation,#000000"/>
          <p:cNvPicPr preferRelativeResize="0"/>
          <p:nvPr/>
        </p:nvPicPr>
        <p:blipFill>
          <a:blip r:embed="rId3">
            <a:alphaModFix/>
          </a:blip>
          <a:stretch>
            <a:fillRect/>
          </a:stretch>
        </p:blipFill>
        <p:spPr>
          <a:xfrm>
            <a:off x="4025018" y="2013812"/>
            <a:ext cx="175900" cy="312651"/>
          </a:xfrm>
          <a:prstGeom prst="rect">
            <a:avLst/>
          </a:prstGeom>
          <a:noFill/>
          <a:ln>
            <a:noFill/>
          </a:ln>
        </p:spPr>
      </p:pic>
      <p:pic>
        <p:nvPicPr>
          <p:cNvPr descr="\cdot" id="910" name="Google Shape;910;p52" title="MathEquation,#000000"/>
          <p:cNvPicPr preferRelativeResize="0"/>
          <p:nvPr/>
        </p:nvPicPr>
        <p:blipFill>
          <a:blip r:embed="rId3">
            <a:alphaModFix/>
          </a:blip>
          <a:stretch>
            <a:fillRect/>
          </a:stretch>
        </p:blipFill>
        <p:spPr>
          <a:xfrm>
            <a:off x="3323393" y="3856575"/>
            <a:ext cx="175900" cy="312651"/>
          </a:xfrm>
          <a:prstGeom prst="rect">
            <a:avLst/>
          </a:prstGeom>
          <a:noFill/>
          <a:ln>
            <a:noFill/>
          </a:ln>
        </p:spPr>
      </p:pic>
      <p:pic>
        <p:nvPicPr>
          <p:cNvPr descr="\mathcal{Y}" id="911" name="Google Shape;911;p52" title="MathEquation,#000000"/>
          <p:cNvPicPr preferRelativeResize="0"/>
          <p:nvPr/>
        </p:nvPicPr>
        <p:blipFill>
          <a:blip r:embed="rId4">
            <a:alphaModFix/>
          </a:blip>
          <a:stretch>
            <a:fillRect/>
          </a:stretch>
        </p:blipFill>
        <p:spPr>
          <a:xfrm>
            <a:off x="5465932" y="2311982"/>
            <a:ext cx="363626" cy="519551"/>
          </a:xfrm>
          <a:prstGeom prst="rect">
            <a:avLst/>
          </a:prstGeom>
          <a:noFill/>
          <a:ln>
            <a:noFill/>
          </a:ln>
        </p:spPr>
      </p:pic>
      <p:pic>
        <p:nvPicPr>
          <p:cNvPr descr="\hat{\mathcal{Y}}^M" id="912" name="Google Shape;912;p52" title="MathEquation,#631500"/>
          <p:cNvPicPr preferRelativeResize="0"/>
          <p:nvPr/>
        </p:nvPicPr>
        <p:blipFill>
          <a:blip r:embed="rId5">
            <a:alphaModFix/>
          </a:blip>
          <a:stretch>
            <a:fillRect/>
          </a:stretch>
        </p:blipFill>
        <p:spPr>
          <a:xfrm>
            <a:off x="4163663" y="3070825"/>
            <a:ext cx="664282" cy="636900"/>
          </a:xfrm>
          <a:prstGeom prst="rect">
            <a:avLst/>
          </a:prstGeom>
          <a:noFill/>
          <a:ln>
            <a:noFill/>
          </a:ln>
        </p:spPr>
      </p:pic>
      <p:sp>
        <p:nvSpPr>
          <p:cNvPr id="913" name="Google Shape;913;p52"/>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3100">
                <a:latin typeface="Helvetica Neue Light"/>
                <a:ea typeface="Helvetica Neue Light"/>
                <a:cs typeface="Helvetica Neue Light"/>
                <a:sym typeface="Helvetica Neue Light"/>
              </a:rPr>
              <a:t>Asymptotics</a:t>
            </a:r>
            <a:endParaRPr sz="3800">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3"/>
          <p:cNvSpPr/>
          <p:nvPr/>
        </p:nvSpPr>
        <p:spPr>
          <a:xfrm>
            <a:off x="3419400" y="2116300"/>
            <a:ext cx="2324425" cy="2314825"/>
          </a:xfrm>
          <a:custGeom>
            <a:rect b="b" l="l" r="r" t="t"/>
            <a:pathLst>
              <a:path extrusionOk="0" h="92593" w="92977">
                <a:moveTo>
                  <a:pt x="384" y="73383"/>
                </a:moveTo>
                <a:lnTo>
                  <a:pt x="0" y="0"/>
                </a:lnTo>
                <a:lnTo>
                  <a:pt x="28047" y="0"/>
                </a:lnTo>
                <a:lnTo>
                  <a:pt x="62625" y="26126"/>
                </a:lnTo>
                <a:lnTo>
                  <a:pt x="82987" y="42647"/>
                </a:lnTo>
                <a:lnTo>
                  <a:pt x="92977" y="58783"/>
                </a:lnTo>
                <a:lnTo>
                  <a:pt x="89135" y="80683"/>
                </a:lnTo>
                <a:lnTo>
                  <a:pt x="61472" y="92593"/>
                </a:lnTo>
                <a:lnTo>
                  <a:pt x="31504" y="92209"/>
                </a:lnTo>
                <a:lnTo>
                  <a:pt x="18057" y="89135"/>
                </a:lnTo>
                <a:close/>
              </a:path>
            </a:pathLst>
          </a:custGeom>
          <a:solidFill>
            <a:srgbClr val="FCE5CD"/>
          </a:solidFill>
          <a:ln cap="flat" cmpd="sng" w="19050">
            <a:solidFill>
              <a:srgbClr val="990000"/>
            </a:solidFill>
            <a:prstDash val="solid"/>
            <a:round/>
            <a:headEnd len="med" w="med" type="none"/>
            <a:tailEnd len="med" w="med" type="none"/>
          </a:ln>
        </p:spPr>
      </p:sp>
      <p:sp>
        <p:nvSpPr>
          <p:cNvPr id="920" name="Google Shape;920;p5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21" name="Google Shape;921;p53"/>
          <p:cNvSpPr/>
          <p:nvPr/>
        </p:nvSpPr>
        <p:spPr>
          <a:xfrm>
            <a:off x="3099543" y="1963475"/>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922" name="Google Shape;922;p53" title="MathEquation,#000000"/>
          <p:cNvPicPr preferRelativeResize="0"/>
          <p:nvPr/>
        </p:nvPicPr>
        <p:blipFill>
          <a:blip r:embed="rId3">
            <a:alphaModFix/>
          </a:blip>
          <a:stretch>
            <a:fillRect/>
          </a:stretch>
        </p:blipFill>
        <p:spPr>
          <a:xfrm>
            <a:off x="4406730" y="2539737"/>
            <a:ext cx="175900" cy="312651"/>
          </a:xfrm>
          <a:prstGeom prst="rect">
            <a:avLst/>
          </a:prstGeom>
          <a:noFill/>
          <a:ln>
            <a:noFill/>
          </a:ln>
        </p:spPr>
      </p:pic>
      <p:pic>
        <p:nvPicPr>
          <p:cNvPr descr="\cdot" id="923" name="Google Shape;923;p53" title="MathEquation,#000000"/>
          <p:cNvPicPr preferRelativeResize="0"/>
          <p:nvPr/>
        </p:nvPicPr>
        <p:blipFill>
          <a:blip r:embed="rId3">
            <a:alphaModFix/>
          </a:blip>
          <a:stretch>
            <a:fillRect/>
          </a:stretch>
        </p:blipFill>
        <p:spPr>
          <a:xfrm>
            <a:off x="3925193" y="3475575"/>
            <a:ext cx="175900" cy="312651"/>
          </a:xfrm>
          <a:prstGeom prst="rect">
            <a:avLst/>
          </a:prstGeom>
          <a:noFill/>
          <a:ln>
            <a:noFill/>
          </a:ln>
        </p:spPr>
      </p:pic>
      <p:pic>
        <p:nvPicPr>
          <p:cNvPr descr="\cdot" id="924" name="Google Shape;924;p53" title="MathEquation,#000000"/>
          <p:cNvPicPr preferRelativeResize="0"/>
          <p:nvPr/>
        </p:nvPicPr>
        <p:blipFill>
          <a:blip r:embed="rId3">
            <a:alphaModFix/>
          </a:blip>
          <a:stretch>
            <a:fillRect/>
          </a:stretch>
        </p:blipFill>
        <p:spPr>
          <a:xfrm>
            <a:off x="4915793" y="3932775"/>
            <a:ext cx="175900" cy="312651"/>
          </a:xfrm>
          <a:prstGeom prst="rect">
            <a:avLst/>
          </a:prstGeom>
          <a:noFill/>
          <a:ln>
            <a:noFill/>
          </a:ln>
        </p:spPr>
      </p:pic>
      <p:pic>
        <p:nvPicPr>
          <p:cNvPr descr="\cdot" id="925" name="Google Shape;925;p53" title="MathEquation,#000000"/>
          <p:cNvPicPr preferRelativeResize="0"/>
          <p:nvPr/>
        </p:nvPicPr>
        <p:blipFill>
          <a:blip r:embed="rId3">
            <a:alphaModFix/>
          </a:blip>
          <a:stretch>
            <a:fillRect/>
          </a:stretch>
        </p:blipFill>
        <p:spPr>
          <a:xfrm>
            <a:off x="5220593" y="3627975"/>
            <a:ext cx="175900" cy="312651"/>
          </a:xfrm>
          <a:prstGeom prst="rect">
            <a:avLst/>
          </a:prstGeom>
          <a:noFill/>
          <a:ln>
            <a:noFill/>
          </a:ln>
        </p:spPr>
      </p:pic>
      <p:pic>
        <p:nvPicPr>
          <p:cNvPr descr="\cdot" id="926" name="Google Shape;926;p53" title="MathEquation,#000000"/>
          <p:cNvPicPr preferRelativeResize="0"/>
          <p:nvPr/>
        </p:nvPicPr>
        <p:blipFill>
          <a:blip r:embed="rId3">
            <a:alphaModFix/>
          </a:blip>
          <a:stretch>
            <a:fillRect/>
          </a:stretch>
        </p:blipFill>
        <p:spPr>
          <a:xfrm>
            <a:off x="3848993" y="3856575"/>
            <a:ext cx="175900" cy="312651"/>
          </a:xfrm>
          <a:prstGeom prst="rect">
            <a:avLst/>
          </a:prstGeom>
          <a:noFill/>
          <a:ln>
            <a:noFill/>
          </a:ln>
        </p:spPr>
      </p:pic>
      <p:pic>
        <p:nvPicPr>
          <p:cNvPr descr="\cdot" id="927" name="Google Shape;927;p53" title="MathEquation,#000000"/>
          <p:cNvPicPr preferRelativeResize="0"/>
          <p:nvPr/>
        </p:nvPicPr>
        <p:blipFill>
          <a:blip r:embed="rId3">
            <a:alphaModFix/>
          </a:blip>
          <a:stretch>
            <a:fillRect/>
          </a:stretch>
        </p:blipFill>
        <p:spPr>
          <a:xfrm>
            <a:off x="3772793" y="3246975"/>
            <a:ext cx="175900" cy="312651"/>
          </a:xfrm>
          <a:prstGeom prst="rect">
            <a:avLst/>
          </a:prstGeom>
          <a:noFill/>
          <a:ln>
            <a:noFill/>
          </a:ln>
        </p:spPr>
      </p:pic>
      <p:pic>
        <p:nvPicPr>
          <p:cNvPr descr="\cdot" id="928" name="Google Shape;928;p53" title="MathEquation,#000000"/>
          <p:cNvPicPr preferRelativeResize="0"/>
          <p:nvPr/>
        </p:nvPicPr>
        <p:blipFill>
          <a:blip r:embed="rId3">
            <a:alphaModFix/>
          </a:blip>
          <a:stretch>
            <a:fillRect/>
          </a:stretch>
        </p:blipFill>
        <p:spPr>
          <a:xfrm>
            <a:off x="3925193" y="2679000"/>
            <a:ext cx="175900" cy="312651"/>
          </a:xfrm>
          <a:prstGeom prst="rect">
            <a:avLst/>
          </a:prstGeom>
          <a:noFill/>
          <a:ln>
            <a:noFill/>
          </a:ln>
        </p:spPr>
      </p:pic>
      <p:pic>
        <p:nvPicPr>
          <p:cNvPr descr="\cdot" id="929" name="Google Shape;929;p53" title="MathEquation,#000000"/>
          <p:cNvPicPr preferRelativeResize="0"/>
          <p:nvPr/>
        </p:nvPicPr>
        <p:blipFill>
          <a:blip r:embed="rId3">
            <a:alphaModFix/>
          </a:blip>
          <a:stretch>
            <a:fillRect/>
          </a:stretch>
        </p:blipFill>
        <p:spPr>
          <a:xfrm>
            <a:off x="4203918" y="2415425"/>
            <a:ext cx="175900" cy="312651"/>
          </a:xfrm>
          <a:prstGeom prst="rect">
            <a:avLst/>
          </a:prstGeom>
          <a:noFill/>
          <a:ln>
            <a:noFill/>
          </a:ln>
        </p:spPr>
      </p:pic>
      <p:pic>
        <p:nvPicPr>
          <p:cNvPr descr="\cdot" id="930" name="Google Shape;930;p53" title="MathEquation,#000000"/>
          <p:cNvPicPr preferRelativeResize="0"/>
          <p:nvPr/>
        </p:nvPicPr>
        <p:blipFill>
          <a:blip r:embed="rId3">
            <a:alphaModFix/>
          </a:blip>
          <a:stretch>
            <a:fillRect/>
          </a:stretch>
        </p:blipFill>
        <p:spPr>
          <a:xfrm>
            <a:off x="4230818" y="3788225"/>
            <a:ext cx="175900" cy="312651"/>
          </a:xfrm>
          <a:prstGeom prst="rect">
            <a:avLst/>
          </a:prstGeom>
          <a:noFill/>
          <a:ln>
            <a:noFill/>
          </a:ln>
        </p:spPr>
      </p:pic>
      <p:pic>
        <p:nvPicPr>
          <p:cNvPr descr="\cdot" id="931" name="Google Shape;931;p53" title="MathEquation,#000000"/>
          <p:cNvPicPr preferRelativeResize="0"/>
          <p:nvPr/>
        </p:nvPicPr>
        <p:blipFill>
          <a:blip r:embed="rId3">
            <a:alphaModFix/>
          </a:blip>
          <a:stretch>
            <a:fillRect/>
          </a:stretch>
        </p:blipFill>
        <p:spPr>
          <a:xfrm>
            <a:off x="4725705" y="3627975"/>
            <a:ext cx="175900" cy="312651"/>
          </a:xfrm>
          <a:prstGeom prst="rect">
            <a:avLst/>
          </a:prstGeom>
          <a:noFill/>
          <a:ln>
            <a:noFill/>
          </a:ln>
        </p:spPr>
      </p:pic>
      <p:pic>
        <p:nvPicPr>
          <p:cNvPr descr="\cdot" id="932" name="Google Shape;932;p53" title="MathEquation,#000000"/>
          <p:cNvPicPr preferRelativeResize="0"/>
          <p:nvPr/>
        </p:nvPicPr>
        <p:blipFill>
          <a:blip r:embed="rId3">
            <a:alphaModFix/>
          </a:blip>
          <a:stretch>
            <a:fillRect/>
          </a:stretch>
        </p:blipFill>
        <p:spPr>
          <a:xfrm>
            <a:off x="4495793" y="4100875"/>
            <a:ext cx="175900" cy="312651"/>
          </a:xfrm>
          <a:prstGeom prst="rect">
            <a:avLst/>
          </a:prstGeom>
          <a:noFill/>
          <a:ln>
            <a:noFill/>
          </a:ln>
        </p:spPr>
      </p:pic>
      <p:pic>
        <p:nvPicPr>
          <p:cNvPr descr="\cdot" id="933" name="Google Shape;933;p53" title="MathEquation,#000000"/>
          <p:cNvPicPr preferRelativeResize="0"/>
          <p:nvPr/>
        </p:nvPicPr>
        <p:blipFill>
          <a:blip r:embed="rId3">
            <a:alphaModFix/>
          </a:blip>
          <a:stretch>
            <a:fillRect/>
          </a:stretch>
        </p:blipFill>
        <p:spPr>
          <a:xfrm>
            <a:off x="4274168" y="2934325"/>
            <a:ext cx="175900" cy="312651"/>
          </a:xfrm>
          <a:prstGeom prst="rect">
            <a:avLst/>
          </a:prstGeom>
          <a:noFill/>
          <a:ln>
            <a:noFill/>
          </a:ln>
        </p:spPr>
      </p:pic>
      <p:pic>
        <p:nvPicPr>
          <p:cNvPr descr="\cdot" id="934" name="Google Shape;934;p53" title="MathEquation,#000000"/>
          <p:cNvPicPr preferRelativeResize="0"/>
          <p:nvPr/>
        </p:nvPicPr>
        <p:blipFill>
          <a:blip r:embed="rId3">
            <a:alphaModFix/>
          </a:blip>
          <a:stretch>
            <a:fillRect/>
          </a:stretch>
        </p:blipFill>
        <p:spPr>
          <a:xfrm>
            <a:off x="4839593" y="4313775"/>
            <a:ext cx="175900" cy="312651"/>
          </a:xfrm>
          <a:prstGeom prst="rect">
            <a:avLst/>
          </a:prstGeom>
          <a:noFill/>
          <a:ln>
            <a:noFill/>
          </a:ln>
        </p:spPr>
      </p:pic>
      <p:pic>
        <p:nvPicPr>
          <p:cNvPr descr="\cdot" id="935" name="Google Shape;935;p53" title="MathEquation,#000000"/>
          <p:cNvPicPr preferRelativeResize="0"/>
          <p:nvPr/>
        </p:nvPicPr>
        <p:blipFill>
          <a:blip r:embed="rId3">
            <a:alphaModFix/>
          </a:blip>
          <a:stretch>
            <a:fillRect/>
          </a:stretch>
        </p:blipFill>
        <p:spPr>
          <a:xfrm>
            <a:off x="5542118" y="4024675"/>
            <a:ext cx="175900" cy="312651"/>
          </a:xfrm>
          <a:prstGeom prst="rect">
            <a:avLst/>
          </a:prstGeom>
          <a:noFill/>
          <a:ln>
            <a:noFill/>
          </a:ln>
        </p:spPr>
      </p:pic>
      <p:pic>
        <p:nvPicPr>
          <p:cNvPr descr="\cdot" id="936" name="Google Shape;936;p53" title="MathEquation,#000000"/>
          <p:cNvPicPr preferRelativeResize="0"/>
          <p:nvPr/>
        </p:nvPicPr>
        <p:blipFill>
          <a:blip r:embed="rId3">
            <a:alphaModFix/>
          </a:blip>
          <a:stretch>
            <a:fillRect/>
          </a:stretch>
        </p:blipFill>
        <p:spPr>
          <a:xfrm>
            <a:off x="4101093" y="4313775"/>
            <a:ext cx="175900" cy="312651"/>
          </a:xfrm>
          <a:prstGeom prst="rect">
            <a:avLst/>
          </a:prstGeom>
          <a:noFill/>
          <a:ln>
            <a:noFill/>
          </a:ln>
        </p:spPr>
      </p:pic>
      <p:pic>
        <p:nvPicPr>
          <p:cNvPr descr="\cdot" id="937" name="Google Shape;937;p53" title="MathEquation,#000000"/>
          <p:cNvPicPr preferRelativeResize="0"/>
          <p:nvPr/>
        </p:nvPicPr>
        <p:blipFill>
          <a:blip r:embed="rId3">
            <a:alphaModFix/>
          </a:blip>
          <a:stretch>
            <a:fillRect/>
          </a:stretch>
        </p:blipFill>
        <p:spPr>
          <a:xfrm>
            <a:off x="3772793" y="4237575"/>
            <a:ext cx="175900" cy="312651"/>
          </a:xfrm>
          <a:prstGeom prst="rect">
            <a:avLst/>
          </a:prstGeom>
          <a:noFill/>
          <a:ln>
            <a:noFill/>
          </a:ln>
        </p:spPr>
      </p:pic>
      <p:pic>
        <p:nvPicPr>
          <p:cNvPr descr="\cdot" id="938" name="Google Shape;938;p53" title="MathEquation,#000000"/>
          <p:cNvPicPr preferRelativeResize="0"/>
          <p:nvPr/>
        </p:nvPicPr>
        <p:blipFill>
          <a:blip r:embed="rId3">
            <a:alphaModFix/>
          </a:blip>
          <a:stretch>
            <a:fillRect/>
          </a:stretch>
        </p:blipFill>
        <p:spPr>
          <a:xfrm>
            <a:off x="5634618" y="3475575"/>
            <a:ext cx="175900" cy="312651"/>
          </a:xfrm>
          <a:prstGeom prst="rect">
            <a:avLst/>
          </a:prstGeom>
          <a:noFill/>
          <a:ln>
            <a:noFill/>
          </a:ln>
        </p:spPr>
      </p:pic>
      <p:pic>
        <p:nvPicPr>
          <p:cNvPr descr="\cdot" id="939" name="Google Shape;939;p53" title="MathEquation,#000000"/>
          <p:cNvPicPr preferRelativeResize="0"/>
          <p:nvPr/>
        </p:nvPicPr>
        <p:blipFill>
          <a:blip r:embed="rId3">
            <a:alphaModFix/>
          </a:blip>
          <a:stretch>
            <a:fillRect/>
          </a:stretch>
        </p:blipFill>
        <p:spPr>
          <a:xfrm>
            <a:off x="5396493" y="3083262"/>
            <a:ext cx="175900" cy="312651"/>
          </a:xfrm>
          <a:prstGeom prst="rect">
            <a:avLst/>
          </a:prstGeom>
          <a:noFill/>
          <a:ln>
            <a:noFill/>
          </a:ln>
        </p:spPr>
      </p:pic>
      <p:pic>
        <p:nvPicPr>
          <p:cNvPr descr="\cdot" id="940" name="Google Shape;940;p53" title="MathEquation,#000000"/>
          <p:cNvPicPr preferRelativeResize="0"/>
          <p:nvPr/>
        </p:nvPicPr>
        <p:blipFill>
          <a:blip r:embed="rId3">
            <a:alphaModFix/>
          </a:blip>
          <a:stretch>
            <a:fillRect/>
          </a:stretch>
        </p:blipFill>
        <p:spPr>
          <a:xfrm>
            <a:off x="4888243" y="2679000"/>
            <a:ext cx="175900" cy="312651"/>
          </a:xfrm>
          <a:prstGeom prst="rect">
            <a:avLst/>
          </a:prstGeom>
          <a:noFill/>
          <a:ln>
            <a:noFill/>
          </a:ln>
        </p:spPr>
      </p:pic>
      <p:pic>
        <p:nvPicPr>
          <p:cNvPr descr="\cdot" id="941" name="Google Shape;941;p53" title="MathEquation,#000000"/>
          <p:cNvPicPr preferRelativeResize="0"/>
          <p:nvPr/>
        </p:nvPicPr>
        <p:blipFill>
          <a:blip r:embed="rId3">
            <a:alphaModFix/>
          </a:blip>
          <a:stretch>
            <a:fillRect/>
          </a:stretch>
        </p:blipFill>
        <p:spPr>
          <a:xfrm>
            <a:off x="4888243" y="3042700"/>
            <a:ext cx="175900" cy="312651"/>
          </a:xfrm>
          <a:prstGeom prst="rect">
            <a:avLst/>
          </a:prstGeom>
          <a:noFill/>
          <a:ln>
            <a:noFill/>
          </a:ln>
        </p:spPr>
      </p:pic>
      <p:pic>
        <p:nvPicPr>
          <p:cNvPr descr="\cdot" id="942" name="Google Shape;942;p53" title="MathEquation,#000000"/>
          <p:cNvPicPr preferRelativeResize="0"/>
          <p:nvPr/>
        </p:nvPicPr>
        <p:blipFill>
          <a:blip r:embed="rId3">
            <a:alphaModFix/>
          </a:blip>
          <a:stretch>
            <a:fillRect/>
          </a:stretch>
        </p:blipFill>
        <p:spPr>
          <a:xfrm>
            <a:off x="4025018" y="2013812"/>
            <a:ext cx="175900" cy="312651"/>
          </a:xfrm>
          <a:prstGeom prst="rect">
            <a:avLst/>
          </a:prstGeom>
          <a:noFill/>
          <a:ln>
            <a:noFill/>
          </a:ln>
        </p:spPr>
      </p:pic>
      <p:pic>
        <p:nvPicPr>
          <p:cNvPr descr="\cdot" id="943" name="Google Shape;943;p53" title="MathEquation,#000000"/>
          <p:cNvPicPr preferRelativeResize="0"/>
          <p:nvPr/>
        </p:nvPicPr>
        <p:blipFill>
          <a:blip r:embed="rId3">
            <a:alphaModFix/>
          </a:blip>
          <a:stretch>
            <a:fillRect/>
          </a:stretch>
        </p:blipFill>
        <p:spPr>
          <a:xfrm>
            <a:off x="3673093" y="2256375"/>
            <a:ext cx="175900" cy="312651"/>
          </a:xfrm>
          <a:prstGeom prst="rect">
            <a:avLst/>
          </a:prstGeom>
          <a:noFill/>
          <a:ln>
            <a:noFill/>
          </a:ln>
        </p:spPr>
      </p:pic>
      <p:pic>
        <p:nvPicPr>
          <p:cNvPr descr="\cdot" id="944" name="Google Shape;944;p53" title="MathEquation,#000000"/>
          <p:cNvPicPr preferRelativeResize="0"/>
          <p:nvPr/>
        </p:nvPicPr>
        <p:blipFill>
          <a:blip r:embed="rId3">
            <a:alphaModFix/>
          </a:blip>
          <a:stretch>
            <a:fillRect/>
          </a:stretch>
        </p:blipFill>
        <p:spPr>
          <a:xfrm>
            <a:off x="3323393" y="3856575"/>
            <a:ext cx="175900" cy="312651"/>
          </a:xfrm>
          <a:prstGeom prst="rect">
            <a:avLst/>
          </a:prstGeom>
          <a:noFill/>
          <a:ln>
            <a:noFill/>
          </a:ln>
        </p:spPr>
      </p:pic>
      <p:pic>
        <p:nvPicPr>
          <p:cNvPr descr="\cdot" id="945" name="Google Shape;945;p53" title="MathEquation,#000000"/>
          <p:cNvPicPr preferRelativeResize="0"/>
          <p:nvPr/>
        </p:nvPicPr>
        <p:blipFill>
          <a:blip r:embed="rId3">
            <a:alphaModFix/>
          </a:blip>
          <a:stretch>
            <a:fillRect/>
          </a:stretch>
        </p:blipFill>
        <p:spPr>
          <a:xfrm>
            <a:off x="3321168" y="2013812"/>
            <a:ext cx="175900" cy="312651"/>
          </a:xfrm>
          <a:prstGeom prst="rect">
            <a:avLst/>
          </a:prstGeom>
          <a:noFill/>
          <a:ln>
            <a:noFill/>
          </a:ln>
        </p:spPr>
      </p:pic>
      <p:pic>
        <p:nvPicPr>
          <p:cNvPr descr="\mathcal{Y}" id="946" name="Google Shape;946;p53" title="MathEquation,#000000"/>
          <p:cNvPicPr preferRelativeResize="0"/>
          <p:nvPr/>
        </p:nvPicPr>
        <p:blipFill>
          <a:blip r:embed="rId4">
            <a:alphaModFix/>
          </a:blip>
          <a:stretch>
            <a:fillRect/>
          </a:stretch>
        </p:blipFill>
        <p:spPr>
          <a:xfrm>
            <a:off x="5465932" y="2311982"/>
            <a:ext cx="363626" cy="519551"/>
          </a:xfrm>
          <a:prstGeom prst="rect">
            <a:avLst/>
          </a:prstGeom>
          <a:noFill/>
          <a:ln>
            <a:noFill/>
          </a:ln>
        </p:spPr>
      </p:pic>
      <p:pic>
        <p:nvPicPr>
          <p:cNvPr descr="\hat{\mathcal{Y}}^M" id="947" name="Google Shape;947;p53" title="MathEquation,#631500"/>
          <p:cNvPicPr preferRelativeResize="0"/>
          <p:nvPr/>
        </p:nvPicPr>
        <p:blipFill>
          <a:blip r:embed="rId5">
            <a:alphaModFix/>
          </a:blip>
          <a:stretch>
            <a:fillRect/>
          </a:stretch>
        </p:blipFill>
        <p:spPr>
          <a:xfrm>
            <a:off x="4163663" y="3070825"/>
            <a:ext cx="664282" cy="636900"/>
          </a:xfrm>
          <a:prstGeom prst="rect">
            <a:avLst/>
          </a:prstGeom>
          <a:noFill/>
          <a:ln>
            <a:noFill/>
          </a:ln>
        </p:spPr>
      </p:pic>
      <p:sp>
        <p:nvSpPr>
          <p:cNvPr id="948" name="Google Shape;948;p53"/>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3100">
                <a:latin typeface="Helvetica Neue Light"/>
                <a:ea typeface="Helvetica Neue Light"/>
                <a:cs typeface="Helvetica Neue Light"/>
                <a:sym typeface="Helvetica Neue Light"/>
              </a:rPr>
              <a:t>Asymptotics</a:t>
            </a:r>
            <a:endParaRPr sz="3800">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54"/>
          <p:cNvSpPr/>
          <p:nvPr/>
        </p:nvSpPr>
        <p:spPr>
          <a:xfrm>
            <a:off x="3124200" y="1962625"/>
            <a:ext cx="2792529" cy="2564550"/>
          </a:xfrm>
          <a:custGeom>
            <a:rect b="b" l="l" r="r" t="t"/>
            <a:pathLst>
              <a:path extrusionOk="0" h="102582" w="110650">
                <a:moveTo>
                  <a:pt x="0" y="79530"/>
                </a:moveTo>
                <a:lnTo>
                  <a:pt x="5763" y="9989"/>
                </a:lnTo>
                <a:lnTo>
                  <a:pt x="11910" y="2690"/>
                </a:lnTo>
                <a:lnTo>
                  <a:pt x="24973" y="0"/>
                </a:lnTo>
                <a:lnTo>
                  <a:pt x="44952" y="3842"/>
                </a:lnTo>
                <a:lnTo>
                  <a:pt x="79146" y="26510"/>
                </a:lnTo>
                <a:lnTo>
                  <a:pt x="104503" y="54557"/>
                </a:lnTo>
                <a:lnTo>
                  <a:pt x="110650" y="70693"/>
                </a:lnTo>
                <a:lnTo>
                  <a:pt x="109113" y="80683"/>
                </a:lnTo>
                <a:lnTo>
                  <a:pt x="100277" y="87214"/>
                </a:lnTo>
                <a:lnTo>
                  <a:pt x="72230" y="98356"/>
                </a:lnTo>
                <a:lnTo>
                  <a:pt x="38420" y="102582"/>
                </a:lnTo>
                <a:lnTo>
                  <a:pt x="17289" y="97587"/>
                </a:lnTo>
                <a:lnTo>
                  <a:pt x="1921" y="87214"/>
                </a:lnTo>
                <a:close/>
              </a:path>
            </a:pathLst>
          </a:custGeom>
          <a:solidFill>
            <a:srgbClr val="FCE5CD"/>
          </a:solidFill>
          <a:ln cap="flat" cmpd="sng" w="19050">
            <a:solidFill>
              <a:srgbClr val="990000"/>
            </a:solidFill>
            <a:prstDash val="solid"/>
            <a:round/>
            <a:headEnd len="med" w="med" type="none"/>
            <a:tailEnd len="med" w="med" type="none"/>
          </a:ln>
        </p:spPr>
      </p:sp>
      <p:sp>
        <p:nvSpPr>
          <p:cNvPr id="955" name="Google Shape;955;p54"/>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956" name="Google Shape;956;p54"/>
          <p:cNvSpPr/>
          <p:nvPr/>
        </p:nvSpPr>
        <p:spPr>
          <a:xfrm>
            <a:off x="3099543" y="1963475"/>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957" name="Google Shape;957;p54" title="MathEquation,#000000"/>
          <p:cNvPicPr preferRelativeResize="0"/>
          <p:nvPr/>
        </p:nvPicPr>
        <p:blipFill>
          <a:blip r:embed="rId3">
            <a:alphaModFix/>
          </a:blip>
          <a:stretch>
            <a:fillRect/>
          </a:stretch>
        </p:blipFill>
        <p:spPr>
          <a:xfrm>
            <a:off x="4406730" y="2539737"/>
            <a:ext cx="175900" cy="312651"/>
          </a:xfrm>
          <a:prstGeom prst="rect">
            <a:avLst/>
          </a:prstGeom>
          <a:noFill/>
          <a:ln>
            <a:noFill/>
          </a:ln>
        </p:spPr>
      </p:pic>
      <p:pic>
        <p:nvPicPr>
          <p:cNvPr descr="\cdot" id="958" name="Google Shape;958;p54" title="MathEquation,#000000"/>
          <p:cNvPicPr preferRelativeResize="0"/>
          <p:nvPr/>
        </p:nvPicPr>
        <p:blipFill>
          <a:blip r:embed="rId3">
            <a:alphaModFix/>
          </a:blip>
          <a:stretch>
            <a:fillRect/>
          </a:stretch>
        </p:blipFill>
        <p:spPr>
          <a:xfrm>
            <a:off x="3925193" y="3475575"/>
            <a:ext cx="175900" cy="312651"/>
          </a:xfrm>
          <a:prstGeom prst="rect">
            <a:avLst/>
          </a:prstGeom>
          <a:noFill/>
          <a:ln>
            <a:noFill/>
          </a:ln>
        </p:spPr>
      </p:pic>
      <p:pic>
        <p:nvPicPr>
          <p:cNvPr descr="\cdot" id="959" name="Google Shape;959;p54" title="MathEquation,#000000"/>
          <p:cNvPicPr preferRelativeResize="0"/>
          <p:nvPr/>
        </p:nvPicPr>
        <p:blipFill>
          <a:blip r:embed="rId3">
            <a:alphaModFix/>
          </a:blip>
          <a:stretch>
            <a:fillRect/>
          </a:stretch>
        </p:blipFill>
        <p:spPr>
          <a:xfrm>
            <a:off x="4915793" y="3932775"/>
            <a:ext cx="175900" cy="312651"/>
          </a:xfrm>
          <a:prstGeom prst="rect">
            <a:avLst/>
          </a:prstGeom>
          <a:noFill/>
          <a:ln>
            <a:noFill/>
          </a:ln>
        </p:spPr>
      </p:pic>
      <p:pic>
        <p:nvPicPr>
          <p:cNvPr descr="\cdot" id="960" name="Google Shape;960;p54" title="MathEquation,#000000"/>
          <p:cNvPicPr preferRelativeResize="0"/>
          <p:nvPr/>
        </p:nvPicPr>
        <p:blipFill>
          <a:blip r:embed="rId3">
            <a:alphaModFix/>
          </a:blip>
          <a:stretch>
            <a:fillRect/>
          </a:stretch>
        </p:blipFill>
        <p:spPr>
          <a:xfrm>
            <a:off x="5220593" y="3627975"/>
            <a:ext cx="175900" cy="312651"/>
          </a:xfrm>
          <a:prstGeom prst="rect">
            <a:avLst/>
          </a:prstGeom>
          <a:noFill/>
          <a:ln>
            <a:noFill/>
          </a:ln>
        </p:spPr>
      </p:pic>
      <p:pic>
        <p:nvPicPr>
          <p:cNvPr descr="\cdot" id="961" name="Google Shape;961;p54" title="MathEquation,#000000"/>
          <p:cNvPicPr preferRelativeResize="0"/>
          <p:nvPr/>
        </p:nvPicPr>
        <p:blipFill>
          <a:blip r:embed="rId3">
            <a:alphaModFix/>
          </a:blip>
          <a:stretch>
            <a:fillRect/>
          </a:stretch>
        </p:blipFill>
        <p:spPr>
          <a:xfrm>
            <a:off x="3848993" y="3856575"/>
            <a:ext cx="175900" cy="312651"/>
          </a:xfrm>
          <a:prstGeom prst="rect">
            <a:avLst/>
          </a:prstGeom>
          <a:noFill/>
          <a:ln>
            <a:noFill/>
          </a:ln>
        </p:spPr>
      </p:pic>
      <p:pic>
        <p:nvPicPr>
          <p:cNvPr descr="\cdot" id="962" name="Google Shape;962;p54" title="MathEquation,#000000"/>
          <p:cNvPicPr preferRelativeResize="0"/>
          <p:nvPr/>
        </p:nvPicPr>
        <p:blipFill>
          <a:blip r:embed="rId3">
            <a:alphaModFix/>
          </a:blip>
          <a:stretch>
            <a:fillRect/>
          </a:stretch>
        </p:blipFill>
        <p:spPr>
          <a:xfrm>
            <a:off x="3772793" y="3246975"/>
            <a:ext cx="175900" cy="312651"/>
          </a:xfrm>
          <a:prstGeom prst="rect">
            <a:avLst/>
          </a:prstGeom>
          <a:noFill/>
          <a:ln>
            <a:noFill/>
          </a:ln>
        </p:spPr>
      </p:pic>
      <p:pic>
        <p:nvPicPr>
          <p:cNvPr descr="\cdot" id="963" name="Google Shape;963;p54" title="MathEquation,#000000"/>
          <p:cNvPicPr preferRelativeResize="0"/>
          <p:nvPr/>
        </p:nvPicPr>
        <p:blipFill>
          <a:blip r:embed="rId3">
            <a:alphaModFix/>
          </a:blip>
          <a:stretch>
            <a:fillRect/>
          </a:stretch>
        </p:blipFill>
        <p:spPr>
          <a:xfrm>
            <a:off x="3925193" y="2679000"/>
            <a:ext cx="175900" cy="312651"/>
          </a:xfrm>
          <a:prstGeom prst="rect">
            <a:avLst/>
          </a:prstGeom>
          <a:noFill/>
          <a:ln>
            <a:noFill/>
          </a:ln>
        </p:spPr>
      </p:pic>
      <p:pic>
        <p:nvPicPr>
          <p:cNvPr descr="\cdot" id="964" name="Google Shape;964;p54" title="MathEquation,#000000"/>
          <p:cNvPicPr preferRelativeResize="0"/>
          <p:nvPr/>
        </p:nvPicPr>
        <p:blipFill>
          <a:blip r:embed="rId3">
            <a:alphaModFix/>
          </a:blip>
          <a:stretch>
            <a:fillRect/>
          </a:stretch>
        </p:blipFill>
        <p:spPr>
          <a:xfrm>
            <a:off x="4203918" y="2415425"/>
            <a:ext cx="175900" cy="312651"/>
          </a:xfrm>
          <a:prstGeom prst="rect">
            <a:avLst/>
          </a:prstGeom>
          <a:noFill/>
          <a:ln>
            <a:noFill/>
          </a:ln>
        </p:spPr>
      </p:pic>
      <p:pic>
        <p:nvPicPr>
          <p:cNvPr descr="\cdot" id="965" name="Google Shape;965;p54" title="MathEquation,#000000"/>
          <p:cNvPicPr preferRelativeResize="0"/>
          <p:nvPr/>
        </p:nvPicPr>
        <p:blipFill>
          <a:blip r:embed="rId3">
            <a:alphaModFix/>
          </a:blip>
          <a:stretch>
            <a:fillRect/>
          </a:stretch>
        </p:blipFill>
        <p:spPr>
          <a:xfrm>
            <a:off x="4230818" y="3788225"/>
            <a:ext cx="175900" cy="312651"/>
          </a:xfrm>
          <a:prstGeom prst="rect">
            <a:avLst/>
          </a:prstGeom>
          <a:noFill/>
          <a:ln>
            <a:noFill/>
          </a:ln>
        </p:spPr>
      </p:pic>
      <p:pic>
        <p:nvPicPr>
          <p:cNvPr descr="\cdot" id="966" name="Google Shape;966;p54" title="MathEquation,#000000"/>
          <p:cNvPicPr preferRelativeResize="0"/>
          <p:nvPr/>
        </p:nvPicPr>
        <p:blipFill>
          <a:blip r:embed="rId3">
            <a:alphaModFix/>
          </a:blip>
          <a:stretch>
            <a:fillRect/>
          </a:stretch>
        </p:blipFill>
        <p:spPr>
          <a:xfrm>
            <a:off x="4725705" y="3627975"/>
            <a:ext cx="175900" cy="312651"/>
          </a:xfrm>
          <a:prstGeom prst="rect">
            <a:avLst/>
          </a:prstGeom>
          <a:noFill/>
          <a:ln>
            <a:noFill/>
          </a:ln>
        </p:spPr>
      </p:pic>
      <p:pic>
        <p:nvPicPr>
          <p:cNvPr descr="\cdot" id="967" name="Google Shape;967;p54" title="MathEquation,#000000"/>
          <p:cNvPicPr preferRelativeResize="0"/>
          <p:nvPr/>
        </p:nvPicPr>
        <p:blipFill>
          <a:blip r:embed="rId3">
            <a:alphaModFix/>
          </a:blip>
          <a:stretch>
            <a:fillRect/>
          </a:stretch>
        </p:blipFill>
        <p:spPr>
          <a:xfrm>
            <a:off x="4495793" y="4100875"/>
            <a:ext cx="175900" cy="312651"/>
          </a:xfrm>
          <a:prstGeom prst="rect">
            <a:avLst/>
          </a:prstGeom>
          <a:noFill/>
          <a:ln>
            <a:noFill/>
          </a:ln>
        </p:spPr>
      </p:pic>
      <p:pic>
        <p:nvPicPr>
          <p:cNvPr descr="\cdot" id="968" name="Google Shape;968;p54" title="MathEquation,#000000"/>
          <p:cNvPicPr preferRelativeResize="0"/>
          <p:nvPr/>
        </p:nvPicPr>
        <p:blipFill>
          <a:blip r:embed="rId3">
            <a:alphaModFix/>
          </a:blip>
          <a:stretch>
            <a:fillRect/>
          </a:stretch>
        </p:blipFill>
        <p:spPr>
          <a:xfrm>
            <a:off x="4274168" y="2934325"/>
            <a:ext cx="175900" cy="312651"/>
          </a:xfrm>
          <a:prstGeom prst="rect">
            <a:avLst/>
          </a:prstGeom>
          <a:noFill/>
          <a:ln>
            <a:noFill/>
          </a:ln>
        </p:spPr>
      </p:pic>
      <p:pic>
        <p:nvPicPr>
          <p:cNvPr descr="\cdot" id="969" name="Google Shape;969;p54" title="MathEquation,#000000"/>
          <p:cNvPicPr preferRelativeResize="0"/>
          <p:nvPr/>
        </p:nvPicPr>
        <p:blipFill>
          <a:blip r:embed="rId3">
            <a:alphaModFix/>
          </a:blip>
          <a:stretch>
            <a:fillRect/>
          </a:stretch>
        </p:blipFill>
        <p:spPr>
          <a:xfrm>
            <a:off x="4839593" y="4313775"/>
            <a:ext cx="175900" cy="312651"/>
          </a:xfrm>
          <a:prstGeom prst="rect">
            <a:avLst/>
          </a:prstGeom>
          <a:noFill/>
          <a:ln>
            <a:noFill/>
          </a:ln>
        </p:spPr>
      </p:pic>
      <p:pic>
        <p:nvPicPr>
          <p:cNvPr descr="\cdot" id="970" name="Google Shape;970;p54" title="MathEquation,#000000"/>
          <p:cNvPicPr preferRelativeResize="0"/>
          <p:nvPr/>
        </p:nvPicPr>
        <p:blipFill>
          <a:blip r:embed="rId3">
            <a:alphaModFix/>
          </a:blip>
          <a:stretch>
            <a:fillRect/>
          </a:stretch>
        </p:blipFill>
        <p:spPr>
          <a:xfrm>
            <a:off x="5542118" y="4024675"/>
            <a:ext cx="175900" cy="312651"/>
          </a:xfrm>
          <a:prstGeom prst="rect">
            <a:avLst/>
          </a:prstGeom>
          <a:noFill/>
          <a:ln>
            <a:noFill/>
          </a:ln>
        </p:spPr>
      </p:pic>
      <p:pic>
        <p:nvPicPr>
          <p:cNvPr descr="\cdot" id="971" name="Google Shape;971;p54" title="MathEquation,#000000"/>
          <p:cNvPicPr preferRelativeResize="0"/>
          <p:nvPr/>
        </p:nvPicPr>
        <p:blipFill>
          <a:blip r:embed="rId3">
            <a:alphaModFix/>
          </a:blip>
          <a:stretch>
            <a:fillRect/>
          </a:stretch>
        </p:blipFill>
        <p:spPr>
          <a:xfrm>
            <a:off x="4101093" y="4313775"/>
            <a:ext cx="175900" cy="312651"/>
          </a:xfrm>
          <a:prstGeom prst="rect">
            <a:avLst/>
          </a:prstGeom>
          <a:noFill/>
          <a:ln>
            <a:noFill/>
          </a:ln>
        </p:spPr>
      </p:pic>
      <p:pic>
        <p:nvPicPr>
          <p:cNvPr descr="\cdot" id="972" name="Google Shape;972;p54" title="MathEquation,#000000"/>
          <p:cNvPicPr preferRelativeResize="0"/>
          <p:nvPr/>
        </p:nvPicPr>
        <p:blipFill>
          <a:blip r:embed="rId3">
            <a:alphaModFix/>
          </a:blip>
          <a:stretch>
            <a:fillRect/>
          </a:stretch>
        </p:blipFill>
        <p:spPr>
          <a:xfrm>
            <a:off x="3772793" y="4237575"/>
            <a:ext cx="175900" cy="312651"/>
          </a:xfrm>
          <a:prstGeom prst="rect">
            <a:avLst/>
          </a:prstGeom>
          <a:noFill/>
          <a:ln>
            <a:noFill/>
          </a:ln>
        </p:spPr>
      </p:pic>
      <p:pic>
        <p:nvPicPr>
          <p:cNvPr descr="\cdot" id="973" name="Google Shape;973;p54" title="MathEquation,#000000"/>
          <p:cNvPicPr preferRelativeResize="0"/>
          <p:nvPr/>
        </p:nvPicPr>
        <p:blipFill>
          <a:blip r:embed="rId3">
            <a:alphaModFix/>
          </a:blip>
          <a:stretch>
            <a:fillRect/>
          </a:stretch>
        </p:blipFill>
        <p:spPr>
          <a:xfrm>
            <a:off x="5634618" y="3475575"/>
            <a:ext cx="175900" cy="312651"/>
          </a:xfrm>
          <a:prstGeom prst="rect">
            <a:avLst/>
          </a:prstGeom>
          <a:noFill/>
          <a:ln>
            <a:noFill/>
          </a:ln>
        </p:spPr>
      </p:pic>
      <p:pic>
        <p:nvPicPr>
          <p:cNvPr descr="\cdot" id="974" name="Google Shape;974;p54" title="MathEquation,#000000"/>
          <p:cNvPicPr preferRelativeResize="0"/>
          <p:nvPr/>
        </p:nvPicPr>
        <p:blipFill>
          <a:blip r:embed="rId3">
            <a:alphaModFix/>
          </a:blip>
          <a:stretch>
            <a:fillRect/>
          </a:stretch>
        </p:blipFill>
        <p:spPr>
          <a:xfrm>
            <a:off x="5396493" y="3083262"/>
            <a:ext cx="175900" cy="312651"/>
          </a:xfrm>
          <a:prstGeom prst="rect">
            <a:avLst/>
          </a:prstGeom>
          <a:noFill/>
          <a:ln>
            <a:noFill/>
          </a:ln>
        </p:spPr>
      </p:pic>
      <p:pic>
        <p:nvPicPr>
          <p:cNvPr descr="\cdot" id="975" name="Google Shape;975;p54" title="MathEquation,#000000"/>
          <p:cNvPicPr preferRelativeResize="0"/>
          <p:nvPr/>
        </p:nvPicPr>
        <p:blipFill>
          <a:blip r:embed="rId3">
            <a:alphaModFix/>
          </a:blip>
          <a:stretch>
            <a:fillRect/>
          </a:stretch>
        </p:blipFill>
        <p:spPr>
          <a:xfrm>
            <a:off x="4888243" y="2679000"/>
            <a:ext cx="175900" cy="312651"/>
          </a:xfrm>
          <a:prstGeom prst="rect">
            <a:avLst/>
          </a:prstGeom>
          <a:noFill/>
          <a:ln>
            <a:noFill/>
          </a:ln>
        </p:spPr>
      </p:pic>
      <p:pic>
        <p:nvPicPr>
          <p:cNvPr descr="\cdot" id="976" name="Google Shape;976;p54" title="MathEquation,#000000"/>
          <p:cNvPicPr preferRelativeResize="0"/>
          <p:nvPr/>
        </p:nvPicPr>
        <p:blipFill>
          <a:blip r:embed="rId3">
            <a:alphaModFix/>
          </a:blip>
          <a:stretch>
            <a:fillRect/>
          </a:stretch>
        </p:blipFill>
        <p:spPr>
          <a:xfrm>
            <a:off x="4888243" y="3042700"/>
            <a:ext cx="175900" cy="312651"/>
          </a:xfrm>
          <a:prstGeom prst="rect">
            <a:avLst/>
          </a:prstGeom>
          <a:noFill/>
          <a:ln>
            <a:noFill/>
          </a:ln>
        </p:spPr>
      </p:pic>
      <p:pic>
        <p:nvPicPr>
          <p:cNvPr descr="\cdot" id="977" name="Google Shape;977;p54" title="MathEquation,#000000"/>
          <p:cNvPicPr preferRelativeResize="0"/>
          <p:nvPr/>
        </p:nvPicPr>
        <p:blipFill>
          <a:blip r:embed="rId3">
            <a:alphaModFix/>
          </a:blip>
          <a:stretch>
            <a:fillRect/>
          </a:stretch>
        </p:blipFill>
        <p:spPr>
          <a:xfrm>
            <a:off x="4025018" y="2013812"/>
            <a:ext cx="175900" cy="312651"/>
          </a:xfrm>
          <a:prstGeom prst="rect">
            <a:avLst/>
          </a:prstGeom>
          <a:noFill/>
          <a:ln>
            <a:noFill/>
          </a:ln>
        </p:spPr>
      </p:pic>
      <p:pic>
        <p:nvPicPr>
          <p:cNvPr descr="\cdot" id="978" name="Google Shape;978;p54" title="MathEquation,#000000"/>
          <p:cNvPicPr preferRelativeResize="0"/>
          <p:nvPr/>
        </p:nvPicPr>
        <p:blipFill>
          <a:blip r:embed="rId3">
            <a:alphaModFix/>
          </a:blip>
          <a:stretch>
            <a:fillRect/>
          </a:stretch>
        </p:blipFill>
        <p:spPr>
          <a:xfrm>
            <a:off x="3673093" y="2256375"/>
            <a:ext cx="175900" cy="312651"/>
          </a:xfrm>
          <a:prstGeom prst="rect">
            <a:avLst/>
          </a:prstGeom>
          <a:noFill/>
          <a:ln>
            <a:noFill/>
          </a:ln>
        </p:spPr>
      </p:pic>
      <p:pic>
        <p:nvPicPr>
          <p:cNvPr descr="\cdot" id="979" name="Google Shape;979;p54" title="MathEquation,#000000"/>
          <p:cNvPicPr preferRelativeResize="0"/>
          <p:nvPr/>
        </p:nvPicPr>
        <p:blipFill>
          <a:blip r:embed="rId3">
            <a:alphaModFix/>
          </a:blip>
          <a:stretch>
            <a:fillRect/>
          </a:stretch>
        </p:blipFill>
        <p:spPr>
          <a:xfrm>
            <a:off x="3323393" y="3856575"/>
            <a:ext cx="175900" cy="312651"/>
          </a:xfrm>
          <a:prstGeom prst="rect">
            <a:avLst/>
          </a:prstGeom>
          <a:noFill/>
          <a:ln>
            <a:noFill/>
          </a:ln>
        </p:spPr>
      </p:pic>
      <p:pic>
        <p:nvPicPr>
          <p:cNvPr descr="\cdot" id="980" name="Google Shape;980;p54" title="MathEquation,#000000"/>
          <p:cNvPicPr preferRelativeResize="0"/>
          <p:nvPr/>
        </p:nvPicPr>
        <p:blipFill>
          <a:blip r:embed="rId3">
            <a:alphaModFix/>
          </a:blip>
          <a:stretch>
            <a:fillRect/>
          </a:stretch>
        </p:blipFill>
        <p:spPr>
          <a:xfrm>
            <a:off x="3321168" y="2013812"/>
            <a:ext cx="175900" cy="312651"/>
          </a:xfrm>
          <a:prstGeom prst="rect">
            <a:avLst/>
          </a:prstGeom>
          <a:noFill/>
          <a:ln>
            <a:noFill/>
          </a:ln>
        </p:spPr>
      </p:pic>
      <p:pic>
        <p:nvPicPr>
          <p:cNvPr descr="\cdot" id="981" name="Google Shape;981;p54" title="MathEquation,#000000"/>
          <p:cNvPicPr preferRelativeResize="0"/>
          <p:nvPr/>
        </p:nvPicPr>
        <p:blipFill>
          <a:blip r:embed="rId3">
            <a:alphaModFix/>
          </a:blip>
          <a:stretch>
            <a:fillRect/>
          </a:stretch>
        </p:blipFill>
        <p:spPr>
          <a:xfrm>
            <a:off x="3099543" y="4024675"/>
            <a:ext cx="175900" cy="312651"/>
          </a:xfrm>
          <a:prstGeom prst="rect">
            <a:avLst/>
          </a:prstGeom>
          <a:noFill/>
          <a:ln>
            <a:noFill/>
          </a:ln>
        </p:spPr>
      </p:pic>
      <p:pic>
        <p:nvPicPr>
          <p:cNvPr descr="\cdot" id="982" name="Google Shape;982;p54" title="MathEquation,#000000"/>
          <p:cNvPicPr preferRelativeResize="0"/>
          <p:nvPr/>
        </p:nvPicPr>
        <p:blipFill>
          <a:blip r:embed="rId3">
            <a:alphaModFix/>
          </a:blip>
          <a:stretch>
            <a:fillRect/>
          </a:stretch>
        </p:blipFill>
        <p:spPr>
          <a:xfrm>
            <a:off x="3048493" y="3856575"/>
            <a:ext cx="175900" cy="312651"/>
          </a:xfrm>
          <a:prstGeom prst="rect">
            <a:avLst/>
          </a:prstGeom>
          <a:noFill/>
          <a:ln>
            <a:noFill/>
          </a:ln>
        </p:spPr>
      </p:pic>
      <p:pic>
        <p:nvPicPr>
          <p:cNvPr descr="\cdot" id="983" name="Google Shape;983;p54" title="MathEquation,#000000"/>
          <p:cNvPicPr preferRelativeResize="0"/>
          <p:nvPr/>
        </p:nvPicPr>
        <p:blipFill>
          <a:blip r:embed="rId3">
            <a:alphaModFix/>
          </a:blip>
          <a:stretch>
            <a:fillRect/>
          </a:stretch>
        </p:blipFill>
        <p:spPr>
          <a:xfrm>
            <a:off x="3673093" y="1854875"/>
            <a:ext cx="175900" cy="312651"/>
          </a:xfrm>
          <a:prstGeom prst="rect">
            <a:avLst/>
          </a:prstGeom>
          <a:noFill/>
          <a:ln>
            <a:noFill/>
          </a:ln>
        </p:spPr>
      </p:pic>
      <p:pic>
        <p:nvPicPr>
          <p:cNvPr descr="\cdot" id="984" name="Google Shape;984;p54" title="MathEquation,#000000"/>
          <p:cNvPicPr preferRelativeResize="0"/>
          <p:nvPr/>
        </p:nvPicPr>
        <p:blipFill>
          <a:blip r:embed="rId3">
            <a:alphaModFix/>
          </a:blip>
          <a:stretch>
            <a:fillRect/>
          </a:stretch>
        </p:blipFill>
        <p:spPr>
          <a:xfrm>
            <a:off x="4582618" y="2236075"/>
            <a:ext cx="175900" cy="312651"/>
          </a:xfrm>
          <a:prstGeom prst="rect">
            <a:avLst/>
          </a:prstGeom>
          <a:noFill/>
          <a:ln>
            <a:noFill/>
          </a:ln>
        </p:spPr>
      </p:pic>
      <p:pic>
        <p:nvPicPr>
          <p:cNvPr descr="\cdot" id="985" name="Google Shape;985;p54" title="MathEquation,#000000"/>
          <p:cNvPicPr preferRelativeResize="0"/>
          <p:nvPr/>
        </p:nvPicPr>
        <p:blipFill>
          <a:blip r:embed="rId3">
            <a:alphaModFix/>
          </a:blip>
          <a:stretch>
            <a:fillRect/>
          </a:stretch>
        </p:blipFill>
        <p:spPr>
          <a:xfrm>
            <a:off x="5810518" y="3627975"/>
            <a:ext cx="175900" cy="312651"/>
          </a:xfrm>
          <a:prstGeom prst="rect">
            <a:avLst/>
          </a:prstGeom>
          <a:noFill/>
          <a:ln>
            <a:noFill/>
          </a:ln>
        </p:spPr>
      </p:pic>
      <p:pic>
        <p:nvPicPr>
          <p:cNvPr descr="\cdot" id="986" name="Google Shape;986;p54" title="MathEquation,#000000"/>
          <p:cNvPicPr preferRelativeResize="0"/>
          <p:nvPr/>
        </p:nvPicPr>
        <p:blipFill>
          <a:blip r:embed="rId3">
            <a:alphaModFix/>
          </a:blip>
          <a:stretch>
            <a:fillRect/>
          </a:stretch>
        </p:blipFill>
        <p:spPr>
          <a:xfrm>
            <a:off x="4001393" y="4413525"/>
            <a:ext cx="175900" cy="312651"/>
          </a:xfrm>
          <a:prstGeom prst="rect">
            <a:avLst/>
          </a:prstGeom>
          <a:noFill/>
          <a:ln>
            <a:noFill/>
          </a:ln>
        </p:spPr>
      </p:pic>
      <p:pic>
        <p:nvPicPr>
          <p:cNvPr descr="\cdot" id="987" name="Google Shape;987;p54" title="MathEquation,#000000"/>
          <p:cNvPicPr preferRelativeResize="0"/>
          <p:nvPr/>
        </p:nvPicPr>
        <p:blipFill>
          <a:blip r:embed="rId3">
            <a:alphaModFix/>
          </a:blip>
          <a:stretch>
            <a:fillRect/>
          </a:stretch>
        </p:blipFill>
        <p:spPr>
          <a:xfrm>
            <a:off x="5015493" y="2539737"/>
            <a:ext cx="175900" cy="312651"/>
          </a:xfrm>
          <a:prstGeom prst="rect">
            <a:avLst/>
          </a:prstGeom>
          <a:noFill/>
          <a:ln>
            <a:noFill/>
          </a:ln>
        </p:spPr>
      </p:pic>
      <p:pic>
        <p:nvPicPr>
          <p:cNvPr descr="\cdot" id="988" name="Google Shape;988;p54" title="MathEquation,#000000"/>
          <p:cNvPicPr preferRelativeResize="0"/>
          <p:nvPr/>
        </p:nvPicPr>
        <p:blipFill>
          <a:blip r:embed="rId3">
            <a:alphaModFix/>
          </a:blip>
          <a:stretch>
            <a:fillRect/>
          </a:stretch>
        </p:blipFill>
        <p:spPr>
          <a:xfrm>
            <a:off x="3224393" y="2102775"/>
            <a:ext cx="175900" cy="312651"/>
          </a:xfrm>
          <a:prstGeom prst="rect">
            <a:avLst/>
          </a:prstGeom>
          <a:noFill/>
          <a:ln>
            <a:noFill/>
          </a:ln>
        </p:spPr>
      </p:pic>
      <p:pic>
        <p:nvPicPr>
          <p:cNvPr descr="\cdot" id="989" name="Google Shape;989;p54" title="MathEquation,#000000"/>
          <p:cNvPicPr preferRelativeResize="0"/>
          <p:nvPr/>
        </p:nvPicPr>
        <p:blipFill>
          <a:blip r:embed="rId3">
            <a:alphaModFix/>
          </a:blip>
          <a:stretch>
            <a:fillRect/>
          </a:stretch>
        </p:blipFill>
        <p:spPr>
          <a:xfrm>
            <a:off x="4572893" y="3475575"/>
            <a:ext cx="175900" cy="312651"/>
          </a:xfrm>
          <a:prstGeom prst="rect">
            <a:avLst/>
          </a:prstGeom>
          <a:noFill/>
          <a:ln>
            <a:noFill/>
          </a:ln>
        </p:spPr>
      </p:pic>
      <p:pic>
        <p:nvPicPr>
          <p:cNvPr descr="\mathcal{Y}" id="990" name="Google Shape;990;p54" title="MathEquation,#000000"/>
          <p:cNvPicPr preferRelativeResize="0"/>
          <p:nvPr/>
        </p:nvPicPr>
        <p:blipFill>
          <a:blip r:embed="rId4">
            <a:alphaModFix/>
          </a:blip>
          <a:stretch>
            <a:fillRect/>
          </a:stretch>
        </p:blipFill>
        <p:spPr>
          <a:xfrm>
            <a:off x="5465932" y="2311982"/>
            <a:ext cx="363626" cy="519551"/>
          </a:xfrm>
          <a:prstGeom prst="rect">
            <a:avLst/>
          </a:prstGeom>
          <a:noFill/>
          <a:ln>
            <a:noFill/>
          </a:ln>
        </p:spPr>
      </p:pic>
      <p:pic>
        <p:nvPicPr>
          <p:cNvPr descr="\hat{\mathcal{Y}}^M" id="991" name="Google Shape;991;p54" title="MathEquation,#631500"/>
          <p:cNvPicPr preferRelativeResize="0"/>
          <p:nvPr/>
        </p:nvPicPr>
        <p:blipFill>
          <a:blip r:embed="rId5">
            <a:alphaModFix/>
          </a:blip>
          <a:stretch>
            <a:fillRect/>
          </a:stretch>
        </p:blipFill>
        <p:spPr>
          <a:xfrm>
            <a:off x="4163663" y="3070825"/>
            <a:ext cx="664282" cy="636900"/>
          </a:xfrm>
          <a:prstGeom prst="rect">
            <a:avLst/>
          </a:prstGeom>
          <a:noFill/>
          <a:ln>
            <a:noFill/>
          </a:ln>
        </p:spPr>
      </p:pic>
      <p:sp>
        <p:nvSpPr>
          <p:cNvPr id="992" name="Google Shape;992;p54"/>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3100">
                <a:latin typeface="Helvetica Neue Light"/>
                <a:ea typeface="Helvetica Neue Light"/>
                <a:cs typeface="Helvetica Neue Light"/>
                <a:sym typeface="Helvetica Neue Light"/>
              </a:rPr>
              <a:t>Asymptotics</a:t>
            </a:r>
            <a:endParaRPr sz="3800">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55"/>
          <p:cNvSpPr txBox="1"/>
          <p:nvPr>
            <p:ph idx="4294967295" type="title"/>
          </p:nvPr>
        </p:nvSpPr>
        <p:spPr>
          <a:xfrm>
            <a:off x="159600" y="-77000"/>
            <a:ext cx="8784900" cy="636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262626"/>
              </a:buClr>
              <a:buSzPts val="2070"/>
              <a:buFont typeface="Helvetica Neue Light"/>
              <a:buNone/>
            </a:pPr>
            <a:r>
              <a:rPr lang="en" sz="2385">
                <a:latin typeface="Helvetica Neue Light"/>
                <a:ea typeface="Helvetica Neue Light"/>
                <a:cs typeface="Helvetica Neue Light"/>
                <a:sym typeface="Helvetica Neue Light"/>
              </a:rPr>
              <a:t>Characterizing the accuracy of the random compact set estimator</a:t>
            </a:r>
            <a:endParaRPr sz="2700">
              <a:latin typeface="Helvetica Neue Light"/>
              <a:ea typeface="Helvetica Neue Light"/>
              <a:cs typeface="Helvetica Neue Light"/>
              <a:sym typeface="Helvetica Neue Light"/>
            </a:endParaRPr>
          </a:p>
        </p:txBody>
      </p:sp>
      <p:sp>
        <p:nvSpPr>
          <p:cNvPr id="999" name="Google Shape;999;p55"/>
          <p:cNvSpPr txBox="1"/>
          <p:nvPr/>
        </p:nvSpPr>
        <p:spPr>
          <a:xfrm>
            <a:off x="348450" y="783336"/>
            <a:ext cx="8419800" cy="112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300">
                <a:latin typeface="Helvetica Neue"/>
                <a:ea typeface="Helvetica Neue"/>
                <a:cs typeface="Helvetica Neue"/>
                <a:sym typeface="Helvetica Neue"/>
              </a:rPr>
              <a:t>Asymptotic</a:t>
            </a:r>
            <a:r>
              <a:rPr lang="en" sz="2300">
                <a:latin typeface="Helvetica Neue Light"/>
                <a:ea typeface="Helvetica Neue Light"/>
                <a:cs typeface="Helvetica Neue Light"/>
                <a:sym typeface="Helvetica Neue Light"/>
              </a:rPr>
              <a:t> analysis					</a:t>
            </a:r>
            <a:r>
              <a:rPr b="1" lang="en" sz="2300">
                <a:latin typeface="Helvetica Neue"/>
                <a:ea typeface="Helvetica Neue"/>
                <a:cs typeface="Helvetica Neue"/>
                <a:sym typeface="Helvetica Neue"/>
              </a:rPr>
              <a:t>Finite-sample</a:t>
            </a:r>
            <a:r>
              <a:rPr lang="en" sz="2300">
                <a:latin typeface="Helvetica Neue Light"/>
                <a:ea typeface="Helvetica Neue Light"/>
                <a:cs typeface="Helvetica Neue Light"/>
                <a:sym typeface="Helvetica Neue Light"/>
              </a:rPr>
              <a:t> analysis</a:t>
            </a:r>
            <a:endParaRPr sz="2300">
              <a:latin typeface="Helvetica Neue Light"/>
              <a:ea typeface="Helvetica Neue Light"/>
              <a:cs typeface="Helvetica Neue Light"/>
              <a:sym typeface="Helvetica Neue Light"/>
            </a:endParaRPr>
          </a:p>
          <a:p>
            <a:pPr indent="0" lvl="0" marL="0" marR="0" rtl="0" algn="l">
              <a:lnSpc>
                <a:spcPct val="115000"/>
              </a:lnSpc>
              <a:spcBef>
                <a:spcPts val="3000"/>
              </a:spcBef>
              <a:spcAft>
                <a:spcPts val="3000"/>
              </a:spcAft>
              <a:buNone/>
            </a:pPr>
            <a:r>
              <a:rPr lang="en" sz="2000">
                <a:latin typeface="Helvetica Neue Light"/>
                <a:ea typeface="Helvetica Neue Light"/>
                <a:cs typeface="Helvetica Neue Light"/>
                <a:sym typeface="Helvetica Neue Light"/>
              </a:rPr>
              <a:t>  -almost surely, as			,			with	    -probability at least	     , </a:t>
            </a:r>
            <a:endParaRPr sz="2000">
              <a:latin typeface="Helvetica Neue Light"/>
              <a:ea typeface="Helvetica Neue Light"/>
              <a:cs typeface="Helvetica Neue Light"/>
              <a:sym typeface="Helvetica Neue Light"/>
            </a:endParaRPr>
          </a:p>
        </p:txBody>
      </p:sp>
      <p:pic>
        <p:nvPicPr>
          <p:cNvPr descr="N\to\infty" id="1000" name="Google Shape;1000;p55" title="MathEquation,#000000"/>
          <p:cNvPicPr preferRelativeResize="0"/>
          <p:nvPr/>
        </p:nvPicPr>
        <p:blipFill>
          <a:blip r:embed="rId3">
            <a:alphaModFix/>
          </a:blip>
          <a:stretch>
            <a:fillRect/>
          </a:stretch>
        </p:blipFill>
        <p:spPr>
          <a:xfrm>
            <a:off x="2575550" y="1679448"/>
            <a:ext cx="947330" cy="247475"/>
          </a:xfrm>
          <a:prstGeom prst="rect">
            <a:avLst/>
          </a:prstGeom>
          <a:noFill/>
          <a:ln>
            <a:noFill/>
          </a:ln>
        </p:spPr>
      </p:pic>
      <p:pic>
        <p:nvPicPr>
          <p:cNvPr descr="d_H\Big(\hat{\mathcal{Y}}_\epsilon^M, \textrm{H}\,(\mathcal{Y})\oplus B(0,\bar\epsilon)\Big)\to 0" id="1001" name="Google Shape;1001;p55" title="MathEquation,#000000"/>
          <p:cNvPicPr preferRelativeResize="0"/>
          <p:nvPr/>
        </p:nvPicPr>
        <p:blipFill>
          <a:blip r:embed="rId4">
            <a:alphaModFix/>
          </a:blip>
          <a:stretch>
            <a:fillRect/>
          </a:stretch>
        </p:blipFill>
        <p:spPr>
          <a:xfrm>
            <a:off x="445350" y="2114363"/>
            <a:ext cx="3442644" cy="520700"/>
          </a:xfrm>
          <a:prstGeom prst="rect">
            <a:avLst/>
          </a:prstGeom>
          <a:noFill/>
          <a:ln>
            <a:noFill/>
          </a:ln>
        </p:spPr>
      </p:pic>
      <p:pic>
        <p:nvPicPr>
          <p:cNvPr descr="\mathbb{P}" id="1002" name="Google Shape;1002;p55" title="MathEquation,#000000"/>
          <p:cNvPicPr preferRelativeResize="0"/>
          <p:nvPr/>
        </p:nvPicPr>
        <p:blipFill>
          <a:blip r:embed="rId5">
            <a:alphaModFix/>
          </a:blip>
          <a:stretch>
            <a:fillRect/>
          </a:stretch>
        </p:blipFill>
        <p:spPr>
          <a:xfrm>
            <a:off x="348450" y="1638407"/>
            <a:ext cx="209500" cy="308742"/>
          </a:xfrm>
          <a:prstGeom prst="rect">
            <a:avLst/>
          </a:prstGeom>
          <a:noFill/>
          <a:ln>
            <a:noFill/>
          </a:ln>
        </p:spPr>
      </p:pic>
      <p:pic>
        <p:nvPicPr>
          <p:cNvPr descr="d_H\big(\hat{\mathcal{Y}}^M, \textrm{H}\,(\mathcal{Y})\big)\leq \epsilon" id="1003" name="Google Shape;1003;p55" title="MathEquation,#000000"/>
          <p:cNvPicPr preferRelativeResize="0"/>
          <p:nvPr/>
        </p:nvPicPr>
        <p:blipFill>
          <a:blip r:embed="rId6">
            <a:alphaModFix/>
          </a:blip>
          <a:stretch>
            <a:fillRect/>
          </a:stretch>
        </p:blipFill>
        <p:spPr>
          <a:xfrm>
            <a:off x="5540475" y="2144550"/>
            <a:ext cx="2273350" cy="460325"/>
          </a:xfrm>
          <a:prstGeom prst="rect">
            <a:avLst/>
          </a:prstGeom>
          <a:noFill/>
          <a:ln>
            <a:noFill/>
          </a:ln>
        </p:spPr>
      </p:pic>
      <p:pic>
        <p:nvPicPr>
          <p:cNvPr descr="\mathbb{P}" id="1004" name="Google Shape;1004;p55" title="MathEquation,#000000"/>
          <p:cNvPicPr preferRelativeResize="0"/>
          <p:nvPr/>
        </p:nvPicPr>
        <p:blipFill>
          <a:blip r:embed="rId5">
            <a:alphaModFix/>
          </a:blip>
          <a:stretch>
            <a:fillRect/>
          </a:stretch>
        </p:blipFill>
        <p:spPr>
          <a:xfrm>
            <a:off x="5540475" y="1648819"/>
            <a:ext cx="209500" cy="308742"/>
          </a:xfrm>
          <a:prstGeom prst="rect">
            <a:avLst/>
          </a:prstGeom>
          <a:noFill/>
          <a:ln>
            <a:noFill/>
          </a:ln>
        </p:spPr>
      </p:pic>
      <p:pic>
        <p:nvPicPr>
          <p:cNvPr descr="1-\delta" id="1005" name="Google Shape;1005;p55" title="MathEquation,#000000"/>
          <p:cNvPicPr preferRelativeResize="0"/>
          <p:nvPr/>
        </p:nvPicPr>
        <p:blipFill>
          <a:blip r:embed="rId7">
            <a:alphaModFix/>
          </a:blip>
          <a:stretch>
            <a:fillRect/>
          </a:stretch>
        </p:blipFill>
        <p:spPr>
          <a:xfrm>
            <a:off x="7887325" y="1648823"/>
            <a:ext cx="658618" cy="308725"/>
          </a:xfrm>
          <a:prstGeom prst="rect">
            <a:avLst/>
          </a:prstGeom>
          <a:noFill/>
          <a:ln>
            <a:noFill/>
          </a:ln>
        </p:spPr>
      </p:pic>
      <p:sp>
        <p:nvSpPr>
          <p:cNvPr id="1006" name="Google Shape;1006;p55"/>
          <p:cNvSpPr/>
          <p:nvPr/>
        </p:nvSpPr>
        <p:spPr>
          <a:xfrm>
            <a:off x="6502299" y="2999400"/>
            <a:ext cx="1823910" cy="1773850"/>
          </a:xfrm>
          <a:custGeom>
            <a:rect b="b" l="l" r="r" t="t"/>
            <a:pathLst>
              <a:path extrusionOk="0" h="70954" w="65567">
                <a:moveTo>
                  <a:pt x="3142" y="54352"/>
                </a:moveTo>
                <a:lnTo>
                  <a:pt x="0" y="0"/>
                </a:lnTo>
                <a:lnTo>
                  <a:pt x="19778" y="0"/>
                </a:lnTo>
                <a:lnTo>
                  <a:pt x="44163" y="20020"/>
                </a:lnTo>
                <a:lnTo>
                  <a:pt x="58522" y="32681"/>
                </a:lnTo>
                <a:lnTo>
                  <a:pt x="65567" y="45046"/>
                </a:lnTo>
                <a:lnTo>
                  <a:pt x="62858" y="61828"/>
                </a:lnTo>
                <a:lnTo>
                  <a:pt x="43350" y="70954"/>
                </a:lnTo>
                <a:lnTo>
                  <a:pt x="22216" y="70660"/>
                </a:lnTo>
                <a:lnTo>
                  <a:pt x="12733" y="68304"/>
                </a:lnTo>
                <a:close/>
              </a:path>
            </a:pathLst>
          </a:custGeom>
          <a:solidFill>
            <a:srgbClr val="FCE5CD"/>
          </a:solidFill>
          <a:ln cap="flat" cmpd="sng" w="19050">
            <a:solidFill>
              <a:srgbClr val="990000"/>
            </a:solidFill>
            <a:prstDash val="solid"/>
            <a:round/>
            <a:headEnd len="med" w="med" type="none"/>
            <a:tailEnd len="med" w="med" type="none"/>
          </a:ln>
        </p:spPr>
      </p:sp>
      <p:sp>
        <p:nvSpPr>
          <p:cNvPr id="1007" name="Google Shape;1007;p55"/>
          <p:cNvSpPr/>
          <p:nvPr/>
        </p:nvSpPr>
        <p:spPr>
          <a:xfrm>
            <a:off x="6251375" y="2882275"/>
            <a:ext cx="2190537" cy="1956101"/>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1008" name="Google Shape;1008;p55" title="MathEquation,#000000"/>
          <p:cNvPicPr preferRelativeResize="0"/>
          <p:nvPr/>
        </p:nvPicPr>
        <p:blipFill>
          <a:blip r:embed="rId8">
            <a:alphaModFix/>
          </a:blip>
          <a:stretch>
            <a:fillRect/>
          </a:stretch>
        </p:blipFill>
        <p:spPr>
          <a:xfrm>
            <a:off x="7276803" y="3323936"/>
            <a:ext cx="137986" cy="239626"/>
          </a:xfrm>
          <a:prstGeom prst="rect">
            <a:avLst/>
          </a:prstGeom>
          <a:noFill/>
          <a:ln>
            <a:noFill/>
          </a:ln>
        </p:spPr>
      </p:pic>
      <p:pic>
        <p:nvPicPr>
          <p:cNvPr descr="\mathcal{Y}" id="1009" name="Google Shape;1009;p55" title="MathEquation,#000000"/>
          <p:cNvPicPr preferRelativeResize="0"/>
          <p:nvPr/>
        </p:nvPicPr>
        <p:blipFill>
          <a:blip r:embed="rId9">
            <a:alphaModFix/>
          </a:blip>
          <a:stretch>
            <a:fillRect/>
          </a:stretch>
        </p:blipFill>
        <p:spPr>
          <a:xfrm>
            <a:off x="8032249" y="3108011"/>
            <a:ext cx="330102" cy="459680"/>
          </a:xfrm>
          <a:prstGeom prst="rect">
            <a:avLst/>
          </a:prstGeom>
          <a:noFill/>
          <a:ln>
            <a:noFill/>
          </a:ln>
        </p:spPr>
      </p:pic>
      <p:pic>
        <p:nvPicPr>
          <p:cNvPr descr="\hat{\mathcal{Y}}^M" id="1010" name="Google Shape;1010;p55" title="MathEquation,#631500"/>
          <p:cNvPicPr preferRelativeResize="0"/>
          <p:nvPr/>
        </p:nvPicPr>
        <p:blipFill>
          <a:blip r:embed="rId10">
            <a:alphaModFix/>
          </a:blip>
          <a:stretch>
            <a:fillRect/>
          </a:stretch>
        </p:blipFill>
        <p:spPr>
          <a:xfrm>
            <a:off x="7566114" y="3981452"/>
            <a:ext cx="598240" cy="559128"/>
          </a:xfrm>
          <a:prstGeom prst="rect">
            <a:avLst/>
          </a:prstGeom>
          <a:noFill/>
          <a:ln>
            <a:noFill/>
          </a:ln>
        </p:spPr>
      </p:pic>
      <p:pic>
        <p:nvPicPr>
          <p:cNvPr descr="\cdot" id="1011" name="Google Shape;1011;p55" title="MathEquation,#000000"/>
          <p:cNvPicPr preferRelativeResize="0"/>
          <p:nvPr/>
        </p:nvPicPr>
        <p:blipFill>
          <a:blip r:embed="rId8">
            <a:alphaModFix/>
          </a:blip>
          <a:stretch>
            <a:fillRect/>
          </a:stretch>
        </p:blipFill>
        <p:spPr>
          <a:xfrm>
            <a:off x="6934230" y="4240635"/>
            <a:ext cx="137986" cy="239626"/>
          </a:xfrm>
          <a:prstGeom prst="rect">
            <a:avLst/>
          </a:prstGeom>
          <a:noFill/>
          <a:ln>
            <a:noFill/>
          </a:ln>
        </p:spPr>
      </p:pic>
      <p:pic>
        <p:nvPicPr>
          <p:cNvPr descr="\cdot" id="1012" name="Google Shape;1012;p55" title="MathEquation,#000000"/>
          <p:cNvPicPr preferRelativeResize="0"/>
          <p:nvPr/>
        </p:nvPicPr>
        <p:blipFill>
          <a:blip r:embed="rId8">
            <a:alphaModFix/>
          </a:blip>
          <a:stretch>
            <a:fillRect/>
          </a:stretch>
        </p:blipFill>
        <p:spPr>
          <a:xfrm>
            <a:off x="6684561" y="3958535"/>
            <a:ext cx="137986" cy="239626"/>
          </a:xfrm>
          <a:prstGeom prst="rect">
            <a:avLst/>
          </a:prstGeom>
          <a:noFill/>
          <a:ln>
            <a:noFill/>
          </a:ln>
        </p:spPr>
      </p:pic>
      <p:pic>
        <p:nvPicPr>
          <p:cNvPr descr="\cdot" id="1013" name="Google Shape;1013;p55" title="MathEquation,#000000"/>
          <p:cNvPicPr preferRelativeResize="0"/>
          <p:nvPr/>
        </p:nvPicPr>
        <p:blipFill>
          <a:blip r:embed="rId8">
            <a:alphaModFix/>
          </a:blip>
          <a:stretch>
            <a:fillRect/>
          </a:stretch>
        </p:blipFill>
        <p:spPr>
          <a:xfrm>
            <a:off x="6899059" y="3430670"/>
            <a:ext cx="137986" cy="239626"/>
          </a:xfrm>
          <a:prstGeom prst="rect">
            <a:avLst/>
          </a:prstGeom>
          <a:noFill/>
          <a:ln>
            <a:noFill/>
          </a:ln>
        </p:spPr>
      </p:pic>
      <p:pic>
        <p:nvPicPr>
          <p:cNvPr descr="\cdot" id="1014" name="Google Shape;1014;p55" title="MathEquation,#000000"/>
          <p:cNvPicPr preferRelativeResize="0"/>
          <p:nvPr/>
        </p:nvPicPr>
        <p:blipFill>
          <a:blip r:embed="rId8">
            <a:alphaModFix/>
          </a:blip>
          <a:stretch>
            <a:fillRect/>
          </a:stretch>
        </p:blipFill>
        <p:spPr>
          <a:xfrm>
            <a:off x="7337130" y="3880319"/>
            <a:ext cx="137986" cy="239626"/>
          </a:xfrm>
          <a:prstGeom prst="rect">
            <a:avLst/>
          </a:prstGeom>
          <a:noFill/>
          <a:ln>
            <a:noFill/>
          </a:ln>
        </p:spPr>
      </p:pic>
      <p:pic>
        <p:nvPicPr>
          <p:cNvPr descr="\cdot" id="1015" name="Google Shape;1015;p55" title="MathEquation,#000000"/>
          <p:cNvPicPr preferRelativeResize="0"/>
          <p:nvPr/>
        </p:nvPicPr>
        <p:blipFill>
          <a:blip r:embed="rId8">
            <a:alphaModFix/>
          </a:blip>
          <a:stretch>
            <a:fillRect/>
          </a:stretch>
        </p:blipFill>
        <p:spPr>
          <a:xfrm>
            <a:off x="7346668" y="4427872"/>
            <a:ext cx="137986" cy="239626"/>
          </a:xfrm>
          <a:prstGeom prst="rect">
            <a:avLst/>
          </a:prstGeom>
          <a:noFill/>
          <a:ln>
            <a:noFill/>
          </a:ln>
        </p:spPr>
      </p:pic>
      <p:pic>
        <p:nvPicPr>
          <p:cNvPr descr="\cdot" id="1016" name="Google Shape;1016;p55" title="MathEquation,#000000"/>
          <p:cNvPicPr preferRelativeResize="0"/>
          <p:nvPr/>
        </p:nvPicPr>
        <p:blipFill>
          <a:blip r:embed="rId8">
            <a:alphaModFix/>
          </a:blip>
          <a:stretch>
            <a:fillRect/>
          </a:stretch>
        </p:blipFill>
        <p:spPr>
          <a:xfrm>
            <a:off x="7463963" y="4683599"/>
            <a:ext cx="137986" cy="239626"/>
          </a:xfrm>
          <a:prstGeom prst="rect">
            <a:avLst/>
          </a:prstGeom>
          <a:noFill/>
          <a:ln>
            <a:noFill/>
          </a:ln>
        </p:spPr>
      </p:pic>
      <p:pic>
        <p:nvPicPr>
          <p:cNvPr descr="\cdot" id="1017" name="Google Shape;1017;p55" title="MathEquation,#000000"/>
          <p:cNvPicPr preferRelativeResize="0"/>
          <p:nvPr/>
        </p:nvPicPr>
        <p:blipFill>
          <a:blip r:embed="rId8">
            <a:alphaModFix/>
          </a:blip>
          <a:stretch>
            <a:fillRect/>
          </a:stretch>
        </p:blipFill>
        <p:spPr>
          <a:xfrm>
            <a:off x="8167461" y="4462026"/>
            <a:ext cx="137986" cy="239626"/>
          </a:xfrm>
          <a:prstGeom prst="rect">
            <a:avLst/>
          </a:prstGeom>
          <a:noFill/>
          <a:ln>
            <a:noFill/>
          </a:ln>
        </p:spPr>
      </p:pic>
      <p:pic>
        <p:nvPicPr>
          <p:cNvPr descr="\cdot" id="1018" name="Google Shape;1018;p55" title="MathEquation,#000000"/>
          <p:cNvPicPr preferRelativeResize="0"/>
          <p:nvPr/>
        </p:nvPicPr>
        <p:blipFill>
          <a:blip r:embed="rId8">
            <a:alphaModFix/>
          </a:blip>
          <a:stretch>
            <a:fillRect/>
          </a:stretch>
        </p:blipFill>
        <p:spPr>
          <a:xfrm>
            <a:off x="6884644" y="4683599"/>
            <a:ext cx="137986" cy="239626"/>
          </a:xfrm>
          <a:prstGeom prst="rect">
            <a:avLst/>
          </a:prstGeom>
          <a:noFill/>
          <a:ln>
            <a:noFill/>
          </a:ln>
        </p:spPr>
      </p:pic>
      <p:pic>
        <p:nvPicPr>
          <p:cNvPr descr="\cdot" id="1019" name="Google Shape;1019;p55" title="MathEquation,#000000"/>
          <p:cNvPicPr preferRelativeResize="0"/>
          <p:nvPr/>
        </p:nvPicPr>
        <p:blipFill>
          <a:blip r:embed="rId8">
            <a:alphaModFix/>
          </a:blip>
          <a:stretch>
            <a:fillRect/>
          </a:stretch>
        </p:blipFill>
        <p:spPr>
          <a:xfrm>
            <a:off x="6779508" y="4625198"/>
            <a:ext cx="137986" cy="239626"/>
          </a:xfrm>
          <a:prstGeom prst="rect">
            <a:avLst/>
          </a:prstGeom>
          <a:noFill/>
          <a:ln>
            <a:noFill/>
          </a:ln>
        </p:spPr>
      </p:pic>
      <p:pic>
        <p:nvPicPr>
          <p:cNvPr descr="\cdot" id="1020" name="Google Shape;1020;p55" title="MathEquation,#000000"/>
          <p:cNvPicPr preferRelativeResize="0"/>
          <p:nvPr/>
        </p:nvPicPr>
        <p:blipFill>
          <a:blip r:embed="rId8">
            <a:alphaModFix/>
          </a:blip>
          <a:stretch>
            <a:fillRect/>
          </a:stretch>
        </p:blipFill>
        <p:spPr>
          <a:xfrm>
            <a:off x="8240023" y="4041183"/>
            <a:ext cx="137986" cy="239626"/>
          </a:xfrm>
          <a:prstGeom prst="rect">
            <a:avLst/>
          </a:prstGeom>
          <a:noFill/>
          <a:ln>
            <a:noFill/>
          </a:ln>
        </p:spPr>
      </p:pic>
      <p:pic>
        <p:nvPicPr>
          <p:cNvPr descr="\cdot" id="1021" name="Google Shape;1021;p55" title="MathEquation,#000000"/>
          <p:cNvPicPr preferRelativeResize="0"/>
          <p:nvPr/>
        </p:nvPicPr>
        <p:blipFill>
          <a:blip r:embed="rId8">
            <a:alphaModFix/>
          </a:blip>
          <a:stretch>
            <a:fillRect/>
          </a:stretch>
        </p:blipFill>
        <p:spPr>
          <a:xfrm>
            <a:off x="8053225" y="3740506"/>
            <a:ext cx="137986" cy="239626"/>
          </a:xfrm>
          <a:prstGeom prst="rect">
            <a:avLst/>
          </a:prstGeom>
          <a:noFill/>
          <a:ln>
            <a:noFill/>
          </a:ln>
        </p:spPr>
      </p:pic>
      <p:pic>
        <p:nvPicPr>
          <p:cNvPr descr="\cdot" id="1022" name="Google Shape;1022;p55" title="MathEquation,#000000"/>
          <p:cNvPicPr preferRelativeResize="0"/>
          <p:nvPr/>
        </p:nvPicPr>
        <p:blipFill>
          <a:blip r:embed="rId8">
            <a:alphaModFix/>
          </a:blip>
          <a:stretch>
            <a:fillRect/>
          </a:stretch>
        </p:blipFill>
        <p:spPr>
          <a:xfrm>
            <a:off x="7654527" y="3430670"/>
            <a:ext cx="137986" cy="239626"/>
          </a:xfrm>
          <a:prstGeom prst="rect">
            <a:avLst/>
          </a:prstGeom>
          <a:noFill/>
          <a:ln>
            <a:noFill/>
          </a:ln>
        </p:spPr>
      </p:pic>
      <p:pic>
        <p:nvPicPr>
          <p:cNvPr descr="\cdot" id="1023" name="Google Shape;1023;p55" title="MathEquation,#000000"/>
          <p:cNvPicPr preferRelativeResize="0"/>
          <p:nvPr/>
        </p:nvPicPr>
        <p:blipFill>
          <a:blip r:embed="rId8">
            <a:alphaModFix/>
          </a:blip>
          <a:stretch>
            <a:fillRect/>
          </a:stretch>
        </p:blipFill>
        <p:spPr>
          <a:xfrm>
            <a:off x="6977367" y="2920854"/>
            <a:ext cx="137986" cy="239626"/>
          </a:xfrm>
          <a:prstGeom prst="rect">
            <a:avLst/>
          </a:prstGeom>
          <a:noFill/>
          <a:ln>
            <a:noFill/>
          </a:ln>
        </p:spPr>
      </p:pic>
      <p:pic>
        <p:nvPicPr>
          <p:cNvPr descr="\cdot" id="1024" name="Google Shape;1024;p55" title="MathEquation,#000000"/>
          <p:cNvPicPr preferRelativeResize="0"/>
          <p:nvPr/>
        </p:nvPicPr>
        <p:blipFill>
          <a:blip r:embed="rId8">
            <a:alphaModFix/>
          </a:blip>
          <a:stretch>
            <a:fillRect/>
          </a:stretch>
        </p:blipFill>
        <p:spPr>
          <a:xfrm>
            <a:off x="6701298" y="3106760"/>
            <a:ext cx="137986" cy="239626"/>
          </a:xfrm>
          <a:prstGeom prst="rect">
            <a:avLst/>
          </a:prstGeom>
          <a:noFill/>
          <a:ln>
            <a:noFill/>
          </a:ln>
        </p:spPr>
      </p:pic>
      <p:pic>
        <p:nvPicPr>
          <p:cNvPr descr="\cdot" id="1025" name="Google Shape;1025;p55" title="MathEquation,#000000"/>
          <p:cNvPicPr preferRelativeResize="0"/>
          <p:nvPr/>
        </p:nvPicPr>
        <p:blipFill>
          <a:blip r:embed="rId8">
            <a:alphaModFix/>
          </a:blip>
          <a:stretch>
            <a:fillRect/>
          </a:stretch>
        </p:blipFill>
        <p:spPr>
          <a:xfrm>
            <a:off x="6511765" y="4256990"/>
            <a:ext cx="137986" cy="239626"/>
          </a:xfrm>
          <a:prstGeom prst="rect">
            <a:avLst/>
          </a:prstGeom>
          <a:noFill/>
          <a:ln>
            <a:noFill/>
          </a:ln>
        </p:spPr>
      </p:pic>
      <p:pic>
        <p:nvPicPr>
          <p:cNvPr descr="\cdot" id="1026" name="Google Shape;1026;p55" title="MathEquation,#000000"/>
          <p:cNvPicPr preferRelativeResize="0"/>
          <p:nvPr/>
        </p:nvPicPr>
        <p:blipFill>
          <a:blip r:embed="rId8">
            <a:alphaModFix/>
          </a:blip>
          <a:stretch>
            <a:fillRect/>
          </a:stretch>
        </p:blipFill>
        <p:spPr>
          <a:xfrm>
            <a:off x="6425229" y="2920854"/>
            <a:ext cx="137986" cy="239626"/>
          </a:xfrm>
          <a:prstGeom prst="rect">
            <a:avLst/>
          </a:prstGeom>
          <a:noFill/>
          <a:ln>
            <a:noFill/>
          </a:ln>
        </p:spPr>
      </p:pic>
      <p:cxnSp>
        <p:nvCxnSpPr>
          <p:cNvPr id="1027" name="Google Shape;1027;p55"/>
          <p:cNvCxnSpPr/>
          <p:nvPr/>
        </p:nvCxnSpPr>
        <p:spPr>
          <a:xfrm flipH="1" rot="10800000">
            <a:off x="6266900" y="4319450"/>
            <a:ext cx="321900" cy="183000"/>
          </a:xfrm>
          <a:prstGeom prst="straightConnector1">
            <a:avLst/>
          </a:prstGeom>
          <a:noFill/>
          <a:ln cap="flat" cmpd="sng" w="19050">
            <a:solidFill>
              <a:srgbClr val="980000"/>
            </a:solidFill>
            <a:prstDash val="solid"/>
            <a:round/>
            <a:headEnd len="med" w="med" type="stealth"/>
            <a:tailEnd len="med" w="med" type="stealth"/>
          </a:ln>
        </p:spPr>
      </p:cxnSp>
      <p:pic>
        <p:nvPicPr>
          <p:cNvPr descr="d_H(\hat{\mathcal{Y}}^M,H(\mathcal{Y}))" id="1028" name="Google Shape;1028;p55" title="MathEquation,#691000"/>
          <p:cNvPicPr preferRelativeResize="0"/>
          <p:nvPr/>
        </p:nvPicPr>
        <p:blipFill>
          <a:blip r:embed="rId11">
            <a:alphaModFix/>
          </a:blip>
          <a:stretch>
            <a:fillRect/>
          </a:stretch>
        </p:blipFill>
        <p:spPr>
          <a:xfrm>
            <a:off x="4901281" y="3519149"/>
            <a:ext cx="1395520" cy="352375"/>
          </a:xfrm>
          <a:prstGeom prst="rect">
            <a:avLst/>
          </a:prstGeom>
          <a:noFill/>
          <a:ln>
            <a:noFill/>
          </a:ln>
        </p:spPr>
      </p:pic>
      <p:cxnSp>
        <p:nvCxnSpPr>
          <p:cNvPr id="1029" name="Google Shape;1029;p55"/>
          <p:cNvCxnSpPr/>
          <p:nvPr/>
        </p:nvCxnSpPr>
        <p:spPr>
          <a:xfrm flipH="1" rot="10800000">
            <a:off x="6256302" y="3070551"/>
            <a:ext cx="134100" cy="1431900"/>
          </a:xfrm>
          <a:prstGeom prst="straightConnector1">
            <a:avLst/>
          </a:prstGeom>
          <a:noFill/>
          <a:ln cap="flat" cmpd="sng" w="19050">
            <a:solidFill>
              <a:schemeClr val="dk2"/>
            </a:solidFill>
            <a:prstDash val="dot"/>
            <a:round/>
            <a:headEnd len="med" w="med" type="none"/>
            <a:tailEnd len="med" w="med" type="none"/>
          </a:ln>
        </p:spPr>
      </p:cxnSp>
      <p:cxnSp>
        <p:nvCxnSpPr>
          <p:cNvPr id="1030" name="Google Shape;1030;p55"/>
          <p:cNvCxnSpPr/>
          <p:nvPr/>
        </p:nvCxnSpPr>
        <p:spPr>
          <a:xfrm>
            <a:off x="5650992" y="3886200"/>
            <a:ext cx="759600" cy="465000"/>
          </a:xfrm>
          <a:prstGeom prst="straightConnector1">
            <a:avLst/>
          </a:prstGeom>
          <a:noFill/>
          <a:ln cap="flat" cmpd="sng" w="9525">
            <a:solidFill>
              <a:srgbClr val="980000"/>
            </a:solidFill>
            <a:prstDash val="lgDash"/>
            <a:round/>
            <a:headEnd len="med" w="med" type="none"/>
            <a:tailEnd len="med" w="med" type="stealth"/>
          </a:ln>
        </p:spPr>
      </p:cxnSp>
      <p:sp>
        <p:nvSpPr>
          <p:cNvPr id="1031" name="Google Shape;1031;p55"/>
          <p:cNvSpPr/>
          <p:nvPr/>
        </p:nvSpPr>
        <p:spPr>
          <a:xfrm>
            <a:off x="1402823" y="3034523"/>
            <a:ext cx="2082156" cy="1809803"/>
          </a:xfrm>
          <a:custGeom>
            <a:rect b="b" l="l" r="r" t="t"/>
            <a:pathLst>
              <a:path extrusionOk="0" h="102582" w="110650">
                <a:moveTo>
                  <a:pt x="0" y="79530"/>
                </a:moveTo>
                <a:lnTo>
                  <a:pt x="5763" y="9989"/>
                </a:lnTo>
                <a:lnTo>
                  <a:pt x="11910" y="2690"/>
                </a:lnTo>
                <a:lnTo>
                  <a:pt x="24973" y="0"/>
                </a:lnTo>
                <a:lnTo>
                  <a:pt x="44952" y="3842"/>
                </a:lnTo>
                <a:lnTo>
                  <a:pt x="79146" y="26510"/>
                </a:lnTo>
                <a:lnTo>
                  <a:pt x="104503" y="54557"/>
                </a:lnTo>
                <a:lnTo>
                  <a:pt x="110650" y="70693"/>
                </a:lnTo>
                <a:lnTo>
                  <a:pt x="109113" y="80683"/>
                </a:lnTo>
                <a:lnTo>
                  <a:pt x="100277" y="87214"/>
                </a:lnTo>
                <a:lnTo>
                  <a:pt x="72230" y="98356"/>
                </a:lnTo>
                <a:lnTo>
                  <a:pt x="38420" y="102582"/>
                </a:lnTo>
                <a:lnTo>
                  <a:pt x="17289" y="97587"/>
                </a:lnTo>
                <a:lnTo>
                  <a:pt x="1921" y="87214"/>
                </a:lnTo>
                <a:close/>
              </a:path>
            </a:pathLst>
          </a:custGeom>
          <a:solidFill>
            <a:srgbClr val="FCE5CD"/>
          </a:solidFill>
          <a:ln cap="flat" cmpd="sng" w="19050">
            <a:solidFill>
              <a:srgbClr val="990000"/>
            </a:solidFill>
            <a:prstDash val="solid"/>
            <a:round/>
            <a:headEnd len="med" w="med" type="none"/>
            <a:tailEnd len="med" w="med" type="none"/>
          </a:ln>
        </p:spPr>
      </p:sp>
      <p:sp>
        <p:nvSpPr>
          <p:cNvPr id="1032" name="Google Shape;1032;p55"/>
          <p:cNvSpPr/>
          <p:nvPr/>
        </p:nvSpPr>
        <p:spPr>
          <a:xfrm>
            <a:off x="1384439" y="3035123"/>
            <a:ext cx="2082131" cy="1801299"/>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1033" name="Google Shape;1033;p55" title="MathEquation,#000000"/>
          <p:cNvPicPr preferRelativeResize="0"/>
          <p:nvPr/>
        </p:nvPicPr>
        <p:blipFill>
          <a:blip r:embed="rId8">
            <a:alphaModFix/>
          </a:blip>
          <a:stretch>
            <a:fillRect/>
          </a:stretch>
        </p:blipFill>
        <p:spPr>
          <a:xfrm>
            <a:off x="2359092" y="3441835"/>
            <a:ext cx="131154" cy="220664"/>
          </a:xfrm>
          <a:prstGeom prst="rect">
            <a:avLst/>
          </a:prstGeom>
          <a:noFill/>
          <a:ln>
            <a:noFill/>
          </a:ln>
        </p:spPr>
      </p:pic>
      <p:pic>
        <p:nvPicPr>
          <p:cNvPr descr="\cdot" id="1034" name="Google Shape;1034;p55" title="MathEquation,#000000"/>
          <p:cNvPicPr preferRelativeResize="0"/>
          <p:nvPr/>
        </p:nvPicPr>
        <p:blipFill>
          <a:blip r:embed="rId8">
            <a:alphaModFix/>
          </a:blip>
          <a:stretch>
            <a:fillRect/>
          </a:stretch>
        </p:blipFill>
        <p:spPr>
          <a:xfrm>
            <a:off x="2000052" y="4102328"/>
            <a:ext cx="131154" cy="220664"/>
          </a:xfrm>
          <a:prstGeom prst="rect">
            <a:avLst/>
          </a:prstGeom>
          <a:noFill/>
          <a:ln>
            <a:noFill/>
          </a:ln>
        </p:spPr>
      </p:pic>
      <p:pic>
        <p:nvPicPr>
          <p:cNvPr descr="\cdot" id="1035" name="Google Shape;1035;p55" title="MathEquation,#000000"/>
          <p:cNvPicPr preferRelativeResize="0"/>
          <p:nvPr/>
        </p:nvPicPr>
        <p:blipFill>
          <a:blip r:embed="rId8">
            <a:alphaModFix/>
          </a:blip>
          <a:stretch>
            <a:fillRect/>
          </a:stretch>
        </p:blipFill>
        <p:spPr>
          <a:xfrm>
            <a:off x="2738655" y="4425010"/>
            <a:ext cx="131154" cy="220664"/>
          </a:xfrm>
          <a:prstGeom prst="rect">
            <a:avLst/>
          </a:prstGeom>
          <a:noFill/>
          <a:ln>
            <a:noFill/>
          </a:ln>
        </p:spPr>
      </p:pic>
      <p:pic>
        <p:nvPicPr>
          <p:cNvPr descr="\cdot" id="1036" name="Google Shape;1036;p55" title="MathEquation,#000000"/>
          <p:cNvPicPr preferRelativeResize="0"/>
          <p:nvPr/>
        </p:nvPicPr>
        <p:blipFill>
          <a:blip r:embed="rId8">
            <a:alphaModFix/>
          </a:blip>
          <a:stretch>
            <a:fillRect/>
          </a:stretch>
        </p:blipFill>
        <p:spPr>
          <a:xfrm>
            <a:off x="2965917" y="4209889"/>
            <a:ext cx="131154" cy="220664"/>
          </a:xfrm>
          <a:prstGeom prst="rect">
            <a:avLst/>
          </a:prstGeom>
          <a:noFill/>
          <a:ln>
            <a:noFill/>
          </a:ln>
        </p:spPr>
      </p:pic>
      <p:pic>
        <p:nvPicPr>
          <p:cNvPr descr="\cdot" id="1037" name="Google Shape;1037;p55" title="MathEquation,#000000"/>
          <p:cNvPicPr preferRelativeResize="0"/>
          <p:nvPr/>
        </p:nvPicPr>
        <p:blipFill>
          <a:blip r:embed="rId8">
            <a:alphaModFix/>
          </a:blip>
          <a:stretch>
            <a:fillRect/>
          </a:stretch>
        </p:blipFill>
        <p:spPr>
          <a:xfrm>
            <a:off x="1943237" y="4371230"/>
            <a:ext cx="131154" cy="220664"/>
          </a:xfrm>
          <a:prstGeom prst="rect">
            <a:avLst/>
          </a:prstGeom>
          <a:noFill/>
          <a:ln>
            <a:noFill/>
          </a:ln>
        </p:spPr>
      </p:pic>
      <p:pic>
        <p:nvPicPr>
          <p:cNvPr descr="\cdot" id="1038" name="Google Shape;1038;p55" title="MathEquation,#000000"/>
          <p:cNvPicPr preferRelativeResize="0"/>
          <p:nvPr/>
        </p:nvPicPr>
        <p:blipFill>
          <a:blip r:embed="rId8">
            <a:alphaModFix/>
          </a:blip>
          <a:stretch>
            <a:fillRect/>
          </a:stretch>
        </p:blipFill>
        <p:spPr>
          <a:xfrm>
            <a:off x="1886421" y="3940988"/>
            <a:ext cx="131154" cy="220664"/>
          </a:xfrm>
          <a:prstGeom prst="rect">
            <a:avLst/>
          </a:prstGeom>
          <a:noFill/>
          <a:ln>
            <a:noFill/>
          </a:ln>
        </p:spPr>
      </p:pic>
      <p:pic>
        <p:nvPicPr>
          <p:cNvPr descr="\cdot" id="1039" name="Google Shape;1039;p55" title="MathEquation,#000000"/>
          <p:cNvPicPr preferRelativeResize="0"/>
          <p:nvPr/>
        </p:nvPicPr>
        <p:blipFill>
          <a:blip r:embed="rId8">
            <a:alphaModFix/>
          </a:blip>
          <a:stretch>
            <a:fillRect/>
          </a:stretch>
        </p:blipFill>
        <p:spPr>
          <a:xfrm>
            <a:off x="2000052" y="3540124"/>
            <a:ext cx="131154" cy="220664"/>
          </a:xfrm>
          <a:prstGeom prst="rect">
            <a:avLst/>
          </a:prstGeom>
          <a:noFill/>
          <a:ln>
            <a:noFill/>
          </a:ln>
        </p:spPr>
      </p:pic>
      <p:pic>
        <p:nvPicPr>
          <p:cNvPr descr="\cdot" id="1040" name="Google Shape;1040;p55" title="MathEquation,#000000"/>
          <p:cNvPicPr preferRelativeResize="0"/>
          <p:nvPr/>
        </p:nvPicPr>
        <p:blipFill>
          <a:blip r:embed="rId8">
            <a:alphaModFix/>
          </a:blip>
          <a:stretch>
            <a:fillRect/>
          </a:stretch>
        </p:blipFill>
        <p:spPr>
          <a:xfrm>
            <a:off x="2207873" y="3354099"/>
            <a:ext cx="131154" cy="220664"/>
          </a:xfrm>
          <a:prstGeom prst="rect">
            <a:avLst/>
          </a:prstGeom>
          <a:noFill/>
          <a:ln>
            <a:noFill/>
          </a:ln>
        </p:spPr>
      </p:pic>
      <p:pic>
        <p:nvPicPr>
          <p:cNvPr descr="\cdot" id="1041" name="Google Shape;1041;p55" title="MathEquation,#000000"/>
          <p:cNvPicPr preferRelativeResize="0"/>
          <p:nvPr/>
        </p:nvPicPr>
        <p:blipFill>
          <a:blip r:embed="rId8">
            <a:alphaModFix/>
          </a:blip>
          <a:stretch>
            <a:fillRect/>
          </a:stretch>
        </p:blipFill>
        <p:spPr>
          <a:xfrm>
            <a:off x="2227930" y="4322990"/>
            <a:ext cx="131154" cy="220664"/>
          </a:xfrm>
          <a:prstGeom prst="rect">
            <a:avLst/>
          </a:prstGeom>
          <a:noFill/>
          <a:ln>
            <a:noFill/>
          </a:ln>
        </p:spPr>
      </p:pic>
      <p:pic>
        <p:nvPicPr>
          <p:cNvPr descr="\cdot" id="1042" name="Google Shape;1042;p55" title="MathEquation,#000000"/>
          <p:cNvPicPr preferRelativeResize="0"/>
          <p:nvPr/>
        </p:nvPicPr>
        <p:blipFill>
          <a:blip r:embed="rId8">
            <a:alphaModFix/>
          </a:blip>
          <a:stretch>
            <a:fillRect/>
          </a:stretch>
        </p:blipFill>
        <p:spPr>
          <a:xfrm>
            <a:off x="2596924" y="4209889"/>
            <a:ext cx="131154" cy="220664"/>
          </a:xfrm>
          <a:prstGeom prst="rect">
            <a:avLst/>
          </a:prstGeom>
          <a:noFill/>
          <a:ln>
            <a:noFill/>
          </a:ln>
        </p:spPr>
      </p:pic>
      <p:pic>
        <p:nvPicPr>
          <p:cNvPr descr="\cdot" id="1043" name="Google Shape;1043;p55" title="MathEquation,#000000"/>
          <p:cNvPicPr preferRelativeResize="0"/>
          <p:nvPr/>
        </p:nvPicPr>
        <p:blipFill>
          <a:blip r:embed="rId8">
            <a:alphaModFix/>
          </a:blip>
          <a:stretch>
            <a:fillRect/>
          </a:stretch>
        </p:blipFill>
        <p:spPr>
          <a:xfrm>
            <a:off x="2425498" y="4543651"/>
            <a:ext cx="131154" cy="220664"/>
          </a:xfrm>
          <a:prstGeom prst="rect">
            <a:avLst/>
          </a:prstGeom>
          <a:noFill/>
          <a:ln>
            <a:noFill/>
          </a:ln>
        </p:spPr>
      </p:pic>
      <p:pic>
        <p:nvPicPr>
          <p:cNvPr descr="\cdot" id="1044" name="Google Shape;1044;p55" title="MathEquation,#000000"/>
          <p:cNvPicPr preferRelativeResize="0"/>
          <p:nvPr/>
        </p:nvPicPr>
        <p:blipFill>
          <a:blip r:embed="rId8">
            <a:alphaModFix/>
          </a:blip>
          <a:stretch>
            <a:fillRect/>
          </a:stretch>
        </p:blipFill>
        <p:spPr>
          <a:xfrm>
            <a:off x="2260252" y="3720326"/>
            <a:ext cx="131154" cy="220664"/>
          </a:xfrm>
          <a:prstGeom prst="rect">
            <a:avLst/>
          </a:prstGeom>
          <a:noFill/>
          <a:ln>
            <a:noFill/>
          </a:ln>
        </p:spPr>
      </p:pic>
      <p:pic>
        <p:nvPicPr>
          <p:cNvPr descr="\cdot" id="1045" name="Google Shape;1045;p55" title="MathEquation,#000000"/>
          <p:cNvPicPr preferRelativeResize="0"/>
          <p:nvPr/>
        </p:nvPicPr>
        <p:blipFill>
          <a:blip r:embed="rId8">
            <a:alphaModFix/>
          </a:blip>
          <a:stretch>
            <a:fillRect/>
          </a:stretch>
        </p:blipFill>
        <p:spPr>
          <a:xfrm>
            <a:off x="2681839" y="4693911"/>
            <a:ext cx="131154" cy="220664"/>
          </a:xfrm>
          <a:prstGeom prst="rect">
            <a:avLst/>
          </a:prstGeom>
          <a:noFill/>
          <a:ln>
            <a:noFill/>
          </a:ln>
        </p:spPr>
      </p:pic>
      <p:pic>
        <p:nvPicPr>
          <p:cNvPr descr="\cdot" id="1046" name="Google Shape;1046;p55" title="MathEquation,#000000"/>
          <p:cNvPicPr preferRelativeResize="0"/>
          <p:nvPr/>
        </p:nvPicPr>
        <p:blipFill>
          <a:blip r:embed="rId8">
            <a:alphaModFix/>
          </a:blip>
          <a:stretch>
            <a:fillRect/>
          </a:stretch>
        </p:blipFill>
        <p:spPr>
          <a:xfrm>
            <a:off x="3205650" y="4489871"/>
            <a:ext cx="131154" cy="220664"/>
          </a:xfrm>
          <a:prstGeom prst="rect">
            <a:avLst/>
          </a:prstGeom>
          <a:noFill/>
          <a:ln>
            <a:noFill/>
          </a:ln>
        </p:spPr>
      </p:pic>
      <p:pic>
        <p:nvPicPr>
          <p:cNvPr descr="\cdot" id="1047" name="Google Shape;1047;p55" title="MathEquation,#000000"/>
          <p:cNvPicPr preferRelativeResize="0"/>
          <p:nvPr/>
        </p:nvPicPr>
        <p:blipFill>
          <a:blip r:embed="rId8">
            <a:alphaModFix/>
          </a:blip>
          <a:stretch>
            <a:fillRect/>
          </a:stretch>
        </p:blipFill>
        <p:spPr>
          <a:xfrm>
            <a:off x="2131205" y="4693911"/>
            <a:ext cx="131154" cy="220664"/>
          </a:xfrm>
          <a:prstGeom prst="rect">
            <a:avLst/>
          </a:prstGeom>
          <a:noFill/>
          <a:ln>
            <a:noFill/>
          </a:ln>
        </p:spPr>
      </p:pic>
      <p:pic>
        <p:nvPicPr>
          <p:cNvPr descr="\cdot" id="1048" name="Google Shape;1048;p55" title="MathEquation,#000000"/>
          <p:cNvPicPr preferRelativeResize="0"/>
          <p:nvPr/>
        </p:nvPicPr>
        <p:blipFill>
          <a:blip r:embed="rId8">
            <a:alphaModFix/>
          </a:blip>
          <a:stretch>
            <a:fillRect/>
          </a:stretch>
        </p:blipFill>
        <p:spPr>
          <a:xfrm>
            <a:off x="1886421" y="4640131"/>
            <a:ext cx="131154" cy="220664"/>
          </a:xfrm>
          <a:prstGeom prst="rect">
            <a:avLst/>
          </a:prstGeom>
          <a:noFill/>
          <a:ln>
            <a:noFill/>
          </a:ln>
        </p:spPr>
      </p:pic>
      <p:pic>
        <p:nvPicPr>
          <p:cNvPr descr="\cdot" id="1049" name="Google Shape;1049;p55" title="MathEquation,#000000"/>
          <p:cNvPicPr preferRelativeResize="0"/>
          <p:nvPr/>
        </p:nvPicPr>
        <p:blipFill>
          <a:blip r:embed="rId8">
            <a:alphaModFix/>
          </a:blip>
          <a:stretch>
            <a:fillRect/>
          </a:stretch>
        </p:blipFill>
        <p:spPr>
          <a:xfrm>
            <a:off x="3274619" y="4102328"/>
            <a:ext cx="131154" cy="220664"/>
          </a:xfrm>
          <a:prstGeom prst="rect">
            <a:avLst/>
          </a:prstGeom>
          <a:noFill/>
          <a:ln>
            <a:noFill/>
          </a:ln>
        </p:spPr>
      </p:pic>
      <p:pic>
        <p:nvPicPr>
          <p:cNvPr descr="\cdot" id="1050" name="Google Shape;1050;p55" title="MathEquation,#000000"/>
          <p:cNvPicPr preferRelativeResize="0"/>
          <p:nvPr/>
        </p:nvPicPr>
        <p:blipFill>
          <a:blip r:embed="rId8">
            <a:alphaModFix/>
          </a:blip>
          <a:stretch>
            <a:fillRect/>
          </a:stretch>
        </p:blipFill>
        <p:spPr>
          <a:xfrm>
            <a:off x="3097070" y="3825443"/>
            <a:ext cx="131154" cy="220664"/>
          </a:xfrm>
          <a:prstGeom prst="rect">
            <a:avLst/>
          </a:prstGeom>
          <a:noFill/>
          <a:ln>
            <a:noFill/>
          </a:ln>
        </p:spPr>
      </p:pic>
      <p:pic>
        <p:nvPicPr>
          <p:cNvPr descr="\cdot" id="1051" name="Google Shape;1051;p55" title="MathEquation,#000000"/>
          <p:cNvPicPr preferRelativeResize="0"/>
          <p:nvPr/>
        </p:nvPicPr>
        <p:blipFill>
          <a:blip r:embed="rId8">
            <a:alphaModFix/>
          </a:blip>
          <a:stretch>
            <a:fillRect/>
          </a:stretch>
        </p:blipFill>
        <p:spPr>
          <a:xfrm>
            <a:off x="2718113" y="3540124"/>
            <a:ext cx="131154" cy="220664"/>
          </a:xfrm>
          <a:prstGeom prst="rect">
            <a:avLst/>
          </a:prstGeom>
          <a:noFill/>
          <a:ln>
            <a:noFill/>
          </a:ln>
        </p:spPr>
      </p:pic>
      <p:pic>
        <p:nvPicPr>
          <p:cNvPr descr="\cdot" id="1052" name="Google Shape;1052;p55" title="MathEquation,#000000"/>
          <p:cNvPicPr preferRelativeResize="0"/>
          <p:nvPr/>
        </p:nvPicPr>
        <p:blipFill>
          <a:blip r:embed="rId8">
            <a:alphaModFix/>
          </a:blip>
          <a:stretch>
            <a:fillRect/>
          </a:stretch>
        </p:blipFill>
        <p:spPr>
          <a:xfrm>
            <a:off x="2718113" y="3796815"/>
            <a:ext cx="131154" cy="220664"/>
          </a:xfrm>
          <a:prstGeom prst="rect">
            <a:avLst/>
          </a:prstGeom>
          <a:noFill/>
          <a:ln>
            <a:noFill/>
          </a:ln>
        </p:spPr>
      </p:pic>
      <p:pic>
        <p:nvPicPr>
          <p:cNvPr descr="\cdot" id="1053" name="Google Shape;1053;p55" title="MathEquation,#000000"/>
          <p:cNvPicPr preferRelativeResize="0"/>
          <p:nvPr/>
        </p:nvPicPr>
        <p:blipFill>
          <a:blip r:embed="rId8">
            <a:alphaModFix/>
          </a:blip>
          <a:stretch>
            <a:fillRect/>
          </a:stretch>
        </p:blipFill>
        <p:spPr>
          <a:xfrm>
            <a:off x="2074483" y="3070649"/>
            <a:ext cx="131154" cy="220664"/>
          </a:xfrm>
          <a:prstGeom prst="rect">
            <a:avLst/>
          </a:prstGeom>
          <a:noFill/>
          <a:ln>
            <a:noFill/>
          </a:ln>
        </p:spPr>
      </p:pic>
      <p:pic>
        <p:nvPicPr>
          <p:cNvPr descr="\cdot" id="1054" name="Google Shape;1054;p55" title="MathEquation,#000000"/>
          <p:cNvPicPr preferRelativeResize="0"/>
          <p:nvPr/>
        </p:nvPicPr>
        <p:blipFill>
          <a:blip r:embed="rId8">
            <a:alphaModFix/>
          </a:blip>
          <a:stretch>
            <a:fillRect/>
          </a:stretch>
        </p:blipFill>
        <p:spPr>
          <a:xfrm>
            <a:off x="1812084" y="3241845"/>
            <a:ext cx="131154" cy="220664"/>
          </a:xfrm>
          <a:prstGeom prst="rect">
            <a:avLst/>
          </a:prstGeom>
          <a:noFill/>
          <a:ln>
            <a:noFill/>
          </a:ln>
        </p:spPr>
      </p:pic>
      <p:pic>
        <p:nvPicPr>
          <p:cNvPr descr="\cdot" id="1055" name="Google Shape;1055;p55" title="MathEquation,#000000"/>
          <p:cNvPicPr preferRelativeResize="0"/>
          <p:nvPr/>
        </p:nvPicPr>
        <p:blipFill>
          <a:blip r:embed="rId8">
            <a:alphaModFix/>
          </a:blip>
          <a:stretch>
            <a:fillRect/>
          </a:stretch>
        </p:blipFill>
        <p:spPr>
          <a:xfrm>
            <a:off x="1551344" y="4371230"/>
            <a:ext cx="131154" cy="220664"/>
          </a:xfrm>
          <a:prstGeom prst="rect">
            <a:avLst/>
          </a:prstGeom>
          <a:noFill/>
          <a:ln>
            <a:noFill/>
          </a:ln>
        </p:spPr>
      </p:pic>
      <p:pic>
        <p:nvPicPr>
          <p:cNvPr descr="\cdot" id="1056" name="Google Shape;1056;p55" title="MathEquation,#000000"/>
          <p:cNvPicPr preferRelativeResize="0"/>
          <p:nvPr/>
        </p:nvPicPr>
        <p:blipFill>
          <a:blip r:embed="rId8">
            <a:alphaModFix/>
          </a:blip>
          <a:stretch>
            <a:fillRect/>
          </a:stretch>
        </p:blipFill>
        <p:spPr>
          <a:xfrm>
            <a:off x="1549685" y="3070649"/>
            <a:ext cx="131154" cy="220664"/>
          </a:xfrm>
          <a:prstGeom prst="rect">
            <a:avLst/>
          </a:prstGeom>
          <a:noFill/>
          <a:ln>
            <a:noFill/>
          </a:ln>
        </p:spPr>
      </p:pic>
      <p:pic>
        <p:nvPicPr>
          <p:cNvPr descr="\cdot" id="1057" name="Google Shape;1057;p55" title="MathEquation,#000000"/>
          <p:cNvPicPr preferRelativeResize="0"/>
          <p:nvPr/>
        </p:nvPicPr>
        <p:blipFill>
          <a:blip r:embed="rId8">
            <a:alphaModFix/>
          </a:blip>
          <a:stretch>
            <a:fillRect/>
          </a:stretch>
        </p:blipFill>
        <p:spPr>
          <a:xfrm>
            <a:off x="1384439" y="4489871"/>
            <a:ext cx="131154" cy="220664"/>
          </a:xfrm>
          <a:prstGeom prst="rect">
            <a:avLst/>
          </a:prstGeom>
          <a:noFill/>
          <a:ln>
            <a:noFill/>
          </a:ln>
        </p:spPr>
      </p:pic>
      <p:pic>
        <p:nvPicPr>
          <p:cNvPr descr="\cdot" id="1058" name="Google Shape;1058;p55" title="MathEquation,#000000"/>
          <p:cNvPicPr preferRelativeResize="0"/>
          <p:nvPr/>
        </p:nvPicPr>
        <p:blipFill>
          <a:blip r:embed="rId8">
            <a:alphaModFix/>
          </a:blip>
          <a:stretch>
            <a:fillRect/>
          </a:stretch>
        </p:blipFill>
        <p:spPr>
          <a:xfrm>
            <a:off x="1346375" y="4371230"/>
            <a:ext cx="131154" cy="220664"/>
          </a:xfrm>
          <a:prstGeom prst="rect">
            <a:avLst/>
          </a:prstGeom>
          <a:noFill/>
          <a:ln>
            <a:noFill/>
          </a:ln>
        </p:spPr>
      </p:pic>
      <p:pic>
        <p:nvPicPr>
          <p:cNvPr descr="\cdot" id="1059" name="Google Shape;1059;p55" title="MathEquation,#000000"/>
          <p:cNvPicPr preferRelativeResize="0"/>
          <p:nvPr/>
        </p:nvPicPr>
        <p:blipFill>
          <a:blip r:embed="rId8">
            <a:alphaModFix/>
          </a:blip>
          <a:stretch>
            <a:fillRect/>
          </a:stretch>
        </p:blipFill>
        <p:spPr>
          <a:xfrm>
            <a:off x="1812084" y="2958475"/>
            <a:ext cx="131154" cy="220664"/>
          </a:xfrm>
          <a:prstGeom prst="rect">
            <a:avLst/>
          </a:prstGeom>
          <a:noFill/>
          <a:ln>
            <a:noFill/>
          </a:ln>
        </p:spPr>
      </p:pic>
      <p:pic>
        <p:nvPicPr>
          <p:cNvPr descr="\cdot" id="1060" name="Google Shape;1060;p55" title="MathEquation,#000000"/>
          <p:cNvPicPr preferRelativeResize="0"/>
          <p:nvPr/>
        </p:nvPicPr>
        <p:blipFill>
          <a:blip r:embed="rId8">
            <a:alphaModFix/>
          </a:blip>
          <a:stretch>
            <a:fillRect/>
          </a:stretch>
        </p:blipFill>
        <p:spPr>
          <a:xfrm>
            <a:off x="2490236" y="3227517"/>
            <a:ext cx="131154" cy="220664"/>
          </a:xfrm>
          <a:prstGeom prst="rect">
            <a:avLst/>
          </a:prstGeom>
          <a:noFill/>
          <a:ln>
            <a:noFill/>
          </a:ln>
        </p:spPr>
      </p:pic>
      <p:pic>
        <p:nvPicPr>
          <p:cNvPr descr="\cdot" id="1061" name="Google Shape;1061;p55" title="MathEquation,#000000"/>
          <p:cNvPicPr preferRelativeResize="0"/>
          <p:nvPr/>
        </p:nvPicPr>
        <p:blipFill>
          <a:blip r:embed="rId8">
            <a:alphaModFix/>
          </a:blip>
          <a:stretch>
            <a:fillRect/>
          </a:stretch>
        </p:blipFill>
        <p:spPr>
          <a:xfrm>
            <a:off x="3405772" y="4209889"/>
            <a:ext cx="131154" cy="220664"/>
          </a:xfrm>
          <a:prstGeom prst="rect">
            <a:avLst/>
          </a:prstGeom>
          <a:noFill/>
          <a:ln>
            <a:noFill/>
          </a:ln>
        </p:spPr>
      </p:pic>
      <p:pic>
        <p:nvPicPr>
          <p:cNvPr descr="\cdot" id="1062" name="Google Shape;1062;p55" title="MathEquation,#000000"/>
          <p:cNvPicPr preferRelativeResize="0"/>
          <p:nvPr/>
        </p:nvPicPr>
        <p:blipFill>
          <a:blip r:embed="rId8">
            <a:alphaModFix/>
          </a:blip>
          <a:stretch>
            <a:fillRect/>
          </a:stretch>
        </p:blipFill>
        <p:spPr>
          <a:xfrm>
            <a:off x="2755143" y="4679215"/>
            <a:ext cx="131154" cy="195086"/>
          </a:xfrm>
          <a:prstGeom prst="rect">
            <a:avLst/>
          </a:prstGeom>
          <a:noFill/>
          <a:ln>
            <a:noFill/>
          </a:ln>
        </p:spPr>
      </p:pic>
      <p:pic>
        <p:nvPicPr>
          <p:cNvPr descr="\cdot" id="1063" name="Google Shape;1063;p55" title="MathEquation,#000000"/>
          <p:cNvPicPr preferRelativeResize="0"/>
          <p:nvPr/>
        </p:nvPicPr>
        <p:blipFill>
          <a:blip r:embed="rId8">
            <a:alphaModFix/>
          </a:blip>
          <a:stretch>
            <a:fillRect/>
          </a:stretch>
        </p:blipFill>
        <p:spPr>
          <a:xfrm>
            <a:off x="2812992" y="3441835"/>
            <a:ext cx="131154" cy="220664"/>
          </a:xfrm>
          <a:prstGeom prst="rect">
            <a:avLst/>
          </a:prstGeom>
          <a:noFill/>
          <a:ln>
            <a:noFill/>
          </a:ln>
        </p:spPr>
      </p:pic>
      <p:pic>
        <p:nvPicPr>
          <p:cNvPr descr="\cdot" id="1064" name="Google Shape;1064;p55" title="MathEquation,#000000"/>
          <p:cNvPicPr preferRelativeResize="0"/>
          <p:nvPr/>
        </p:nvPicPr>
        <p:blipFill>
          <a:blip r:embed="rId8">
            <a:alphaModFix/>
          </a:blip>
          <a:stretch>
            <a:fillRect/>
          </a:stretch>
        </p:blipFill>
        <p:spPr>
          <a:xfrm>
            <a:off x="1477528" y="3133437"/>
            <a:ext cx="131154" cy="220664"/>
          </a:xfrm>
          <a:prstGeom prst="rect">
            <a:avLst/>
          </a:prstGeom>
          <a:noFill/>
          <a:ln>
            <a:noFill/>
          </a:ln>
        </p:spPr>
      </p:pic>
      <p:pic>
        <p:nvPicPr>
          <p:cNvPr descr="\cdot" id="1065" name="Google Shape;1065;p55" title="MathEquation,#000000"/>
          <p:cNvPicPr preferRelativeResize="0"/>
          <p:nvPr/>
        </p:nvPicPr>
        <p:blipFill>
          <a:blip r:embed="rId8">
            <a:alphaModFix/>
          </a:blip>
          <a:stretch>
            <a:fillRect/>
          </a:stretch>
        </p:blipFill>
        <p:spPr>
          <a:xfrm>
            <a:off x="2482985" y="4102328"/>
            <a:ext cx="131154" cy="220664"/>
          </a:xfrm>
          <a:prstGeom prst="rect">
            <a:avLst/>
          </a:prstGeom>
          <a:noFill/>
          <a:ln>
            <a:noFill/>
          </a:ln>
        </p:spPr>
      </p:pic>
      <p:pic>
        <p:nvPicPr>
          <p:cNvPr descr="\mathcal{Y}" id="1066" name="Google Shape;1066;p55" title="MathEquation,#000000"/>
          <p:cNvPicPr preferRelativeResize="0"/>
          <p:nvPr/>
        </p:nvPicPr>
        <p:blipFill>
          <a:blip r:embed="rId9">
            <a:alphaModFix/>
          </a:blip>
          <a:stretch>
            <a:fillRect/>
          </a:stretch>
        </p:blipFill>
        <p:spPr>
          <a:xfrm>
            <a:off x="3089924" y="3108011"/>
            <a:ext cx="330102" cy="459680"/>
          </a:xfrm>
          <a:prstGeom prst="rect">
            <a:avLst/>
          </a:prstGeom>
          <a:noFill/>
          <a:ln>
            <a:noFill/>
          </a:ln>
        </p:spPr>
      </p:pic>
      <p:pic>
        <p:nvPicPr>
          <p:cNvPr descr="\lim\limits_{M\to\infty}\hat{\mathcal{Y}}^M" id="1067" name="Google Shape;1067;p55" title="MathEquation,#631500"/>
          <p:cNvPicPr preferRelativeResize="0"/>
          <p:nvPr/>
        </p:nvPicPr>
        <p:blipFill>
          <a:blip r:embed="rId12">
            <a:alphaModFix/>
          </a:blip>
          <a:stretch>
            <a:fillRect/>
          </a:stretch>
        </p:blipFill>
        <p:spPr>
          <a:xfrm>
            <a:off x="254189" y="3507090"/>
            <a:ext cx="1037216" cy="558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56"/>
          <p:cNvSpPr txBox="1"/>
          <p:nvPr/>
        </p:nvSpPr>
        <p:spPr>
          <a:xfrm>
            <a:off x="356250" y="254550"/>
            <a:ext cx="8614500" cy="200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2000">
                <a:solidFill>
                  <a:schemeClr val="dk1"/>
                </a:solidFill>
                <a:latin typeface="Helvetica Neue"/>
                <a:ea typeface="Helvetica Neue"/>
                <a:cs typeface="Helvetica Neue"/>
                <a:sym typeface="Helvetica Neue"/>
              </a:rPr>
              <a:t>Theorem</a:t>
            </a:r>
            <a:r>
              <a:rPr lang="en" sz="2000">
                <a:solidFill>
                  <a:schemeClr val="dk1"/>
                </a:solidFill>
                <a:latin typeface="Helvetica Neue Light"/>
                <a:ea typeface="Helvetica Neue Light"/>
                <a:cs typeface="Helvetica Neue Light"/>
                <a:sym typeface="Helvetica Neue Light"/>
              </a:rPr>
              <a:t>: Let  		     and			     be a seq. of random compact sets. Assume that</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150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For any			such that			     :</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100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150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For any open		    such that				:</a:t>
            </a:r>
            <a:endParaRPr sz="2000">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100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1000"/>
              </a:spcBef>
              <a:spcAft>
                <a:spcPts val="1000"/>
              </a:spcAft>
              <a:buNone/>
            </a:pPr>
            <a:r>
              <a:rPr lang="en" sz="2000">
                <a:solidFill>
                  <a:schemeClr val="dk1"/>
                </a:solidFill>
                <a:latin typeface="Helvetica Neue Light"/>
                <a:ea typeface="Helvetica Neue Light"/>
                <a:cs typeface="Helvetica Neue Light"/>
                <a:sym typeface="Helvetica Neue Light"/>
              </a:rPr>
              <a:t>Then,     -almost surely, </a:t>
            </a:r>
            <a:endParaRPr sz="2000">
              <a:solidFill>
                <a:schemeClr val="dk1"/>
              </a:solidFill>
              <a:latin typeface="Helvetica Neue Light"/>
              <a:ea typeface="Helvetica Neue Light"/>
              <a:cs typeface="Helvetica Neue Light"/>
              <a:sym typeface="Helvetica Neue Light"/>
            </a:endParaRPr>
          </a:p>
        </p:txBody>
      </p:sp>
      <p:sp>
        <p:nvSpPr>
          <p:cNvPr id="1073" name="Google Shape;107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4" name="Google Shape;1074;p56"/>
          <p:cNvSpPr txBox="1"/>
          <p:nvPr/>
        </p:nvSpPr>
        <p:spPr>
          <a:xfrm>
            <a:off x="6075" y="4812325"/>
            <a:ext cx="760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Ilya Molchanov. Theory of Random Sets. Springer, 2017</a:t>
            </a:r>
            <a:endParaRPr sz="200"/>
          </a:p>
        </p:txBody>
      </p:sp>
      <p:sp>
        <p:nvSpPr>
          <p:cNvPr id="1075" name="Google Shape;1075;p56"/>
          <p:cNvSpPr/>
          <p:nvPr/>
        </p:nvSpPr>
        <p:spPr>
          <a:xfrm rot="-2539112">
            <a:off x="7831232" y="1573062"/>
            <a:ext cx="902337" cy="666632"/>
          </a:xfrm>
          <a:prstGeom prst="round2DiagRect">
            <a:avLst>
              <a:gd fmla="val 50000" name="adj1"/>
              <a:gd fmla="val 24486" name="adj2"/>
            </a:avLst>
          </a:prstGeom>
          <a:solidFill>
            <a:srgbClr val="FCE5CD"/>
          </a:solidFill>
          <a:ln cap="flat" cmpd="sng" w="19050">
            <a:solidFill>
              <a:srgbClr val="99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Y}\in\mathcal{K}" id="1076" name="Google Shape;1076;p56" title="MathEquation,#000000"/>
          <p:cNvPicPr preferRelativeResize="0"/>
          <p:nvPr/>
        </p:nvPicPr>
        <p:blipFill>
          <a:blip r:embed="rId3">
            <a:alphaModFix/>
          </a:blip>
          <a:stretch>
            <a:fillRect/>
          </a:stretch>
        </p:blipFill>
        <p:spPr>
          <a:xfrm>
            <a:off x="2119075" y="350867"/>
            <a:ext cx="811400" cy="306300"/>
          </a:xfrm>
          <a:prstGeom prst="rect">
            <a:avLst/>
          </a:prstGeom>
          <a:noFill/>
          <a:ln>
            <a:noFill/>
          </a:ln>
        </p:spPr>
      </p:pic>
      <p:pic>
        <p:nvPicPr>
          <p:cNvPr descr="(\hat{\mathcal{Y}}^M)_{M\in\mathbb{N}}" id="1077" name="Google Shape;1077;p56" title="MathEquation,#000000"/>
          <p:cNvPicPr preferRelativeResize="0"/>
          <p:nvPr/>
        </p:nvPicPr>
        <p:blipFill>
          <a:blip r:embed="rId4">
            <a:alphaModFix/>
          </a:blip>
          <a:stretch>
            <a:fillRect/>
          </a:stretch>
        </p:blipFill>
        <p:spPr>
          <a:xfrm>
            <a:off x="3655150" y="231995"/>
            <a:ext cx="1137812" cy="442325"/>
          </a:xfrm>
          <a:prstGeom prst="rect">
            <a:avLst/>
          </a:prstGeom>
          <a:noFill/>
          <a:ln>
            <a:noFill/>
          </a:ln>
        </p:spPr>
      </p:pic>
      <p:pic>
        <p:nvPicPr>
          <p:cNvPr descr="K\in\mathcal{K}" id="1078" name="Google Shape;1078;p56" title="MathEquation,#000000"/>
          <p:cNvPicPr preferRelativeResize="0"/>
          <p:nvPr/>
        </p:nvPicPr>
        <p:blipFill>
          <a:blip r:embed="rId5">
            <a:alphaModFix/>
          </a:blip>
          <a:stretch>
            <a:fillRect/>
          </a:stretch>
        </p:blipFill>
        <p:spPr>
          <a:xfrm>
            <a:off x="1803925" y="1420715"/>
            <a:ext cx="811400" cy="254575"/>
          </a:xfrm>
          <a:prstGeom prst="rect">
            <a:avLst/>
          </a:prstGeom>
          <a:noFill/>
          <a:ln>
            <a:noFill/>
          </a:ln>
        </p:spPr>
      </p:pic>
      <p:pic>
        <p:nvPicPr>
          <p:cNvPr descr="\mathcal{Y}\cap K=\emptyset" id="1079" name="Google Shape;1079;p56" title="MathEquation,#000000"/>
          <p:cNvPicPr preferRelativeResize="0"/>
          <p:nvPr/>
        </p:nvPicPr>
        <p:blipFill>
          <a:blip r:embed="rId6">
            <a:alphaModFix/>
          </a:blip>
          <a:stretch>
            <a:fillRect/>
          </a:stretch>
        </p:blipFill>
        <p:spPr>
          <a:xfrm>
            <a:off x="3915525" y="1385884"/>
            <a:ext cx="1365396" cy="324275"/>
          </a:xfrm>
          <a:prstGeom prst="rect">
            <a:avLst/>
          </a:prstGeom>
          <a:noFill/>
          <a:ln>
            <a:noFill/>
          </a:ln>
        </p:spPr>
      </p:pic>
      <p:pic>
        <p:nvPicPr>
          <p:cNvPr descr="G\subset\mathbb{R}^n" id="1080" name="Google Shape;1080;p56" title="MathEquation,#000000"/>
          <p:cNvPicPr preferRelativeResize="0"/>
          <p:nvPr/>
        </p:nvPicPr>
        <p:blipFill>
          <a:blip r:embed="rId7">
            <a:alphaModFix/>
          </a:blip>
          <a:stretch>
            <a:fillRect/>
          </a:stretch>
        </p:blipFill>
        <p:spPr>
          <a:xfrm>
            <a:off x="2471425" y="2582003"/>
            <a:ext cx="893240" cy="254575"/>
          </a:xfrm>
          <a:prstGeom prst="rect">
            <a:avLst/>
          </a:prstGeom>
          <a:noFill/>
          <a:ln>
            <a:noFill/>
          </a:ln>
        </p:spPr>
      </p:pic>
      <p:pic>
        <p:nvPicPr>
          <p:cNvPr descr="\mathcal Y\cap G \neq \emptyset" id="1081" name="Google Shape;1081;p56" title="MathEquation,#000000"/>
          <p:cNvPicPr preferRelativeResize="0"/>
          <p:nvPr/>
        </p:nvPicPr>
        <p:blipFill>
          <a:blip r:embed="rId8">
            <a:alphaModFix/>
          </a:blip>
          <a:stretch>
            <a:fillRect/>
          </a:stretch>
        </p:blipFill>
        <p:spPr>
          <a:xfrm>
            <a:off x="4640540" y="2554571"/>
            <a:ext cx="1265484" cy="324275"/>
          </a:xfrm>
          <a:prstGeom prst="rect">
            <a:avLst/>
          </a:prstGeom>
          <a:noFill/>
          <a:ln>
            <a:noFill/>
          </a:ln>
        </p:spPr>
      </p:pic>
      <p:pic>
        <p:nvPicPr>
          <p:cNvPr descr="\mathbb{P}(\hat{\mathcal Y}^M\cap G = \emptyset \ \textrm{i.o.}\ ) &#10;= &#10;\mathbb{P}\left(\bigcap\limits_{N=1}^\infty\bigcup\limits_{M=N}^\infty&#10;\{\hat{\mathcal Y}^M\cap G = \emptyset\}\right) &#10;= &#10;0." id="1082" name="Google Shape;1082;p56" title="MathEquation,#000000"/>
          <p:cNvPicPr preferRelativeResize="0"/>
          <p:nvPr/>
        </p:nvPicPr>
        <p:blipFill>
          <a:blip r:embed="rId9">
            <a:alphaModFix/>
          </a:blip>
          <a:stretch>
            <a:fillRect/>
          </a:stretch>
        </p:blipFill>
        <p:spPr>
          <a:xfrm>
            <a:off x="900175" y="2981662"/>
            <a:ext cx="5266174" cy="572700"/>
          </a:xfrm>
          <a:prstGeom prst="rect">
            <a:avLst/>
          </a:prstGeom>
          <a:noFill/>
          <a:ln>
            <a:noFill/>
          </a:ln>
        </p:spPr>
      </p:pic>
      <p:pic>
        <p:nvPicPr>
          <p:cNvPr descr="\mathbb{P}(\hat{\mathcal{Y}}^M\cap K \neq \emptyset \ \textrm{i.o.} \ ) &#10;= &#10;\mathbb{P}\left(\bigcap\limits_{N=1}^\infty\bigcup\limits_{M=N}^\infty&#10;\{\hat{\mathcal Y}^M\cap K \neq \emptyset\}\right)  &#10;=&#10;0." id="1083" name="Google Shape;1083;p56" title="MathEquation,#000000"/>
          <p:cNvPicPr preferRelativeResize="0"/>
          <p:nvPr/>
        </p:nvPicPr>
        <p:blipFill>
          <a:blip r:embed="rId10">
            <a:alphaModFix/>
          </a:blip>
          <a:stretch>
            <a:fillRect/>
          </a:stretch>
        </p:blipFill>
        <p:spPr>
          <a:xfrm>
            <a:off x="869475" y="1802925"/>
            <a:ext cx="5327572" cy="572700"/>
          </a:xfrm>
          <a:prstGeom prst="rect">
            <a:avLst/>
          </a:prstGeom>
          <a:noFill/>
          <a:ln>
            <a:noFill/>
          </a:ln>
        </p:spPr>
      </p:pic>
      <p:pic>
        <p:nvPicPr>
          <p:cNvPr descr="\mathbb{P}" id="1084" name="Google Shape;1084;p56" title="MathEquation,#000000"/>
          <p:cNvPicPr preferRelativeResize="0"/>
          <p:nvPr/>
        </p:nvPicPr>
        <p:blipFill>
          <a:blip r:embed="rId11">
            <a:alphaModFix/>
          </a:blip>
          <a:stretch>
            <a:fillRect/>
          </a:stretch>
        </p:blipFill>
        <p:spPr>
          <a:xfrm>
            <a:off x="1172849" y="3695225"/>
            <a:ext cx="207828" cy="306301"/>
          </a:xfrm>
          <a:prstGeom prst="rect">
            <a:avLst/>
          </a:prstGeom>
          <a:noFill/>
          <a:ln>
            <a:noFill/>
          </a:ln>
        </p:spPr>
      </p:pic>
      <p:pic>
        <p:nvPicPr>
          <p:cNvPr descr="d_H(\hat{\mathcal Y}^M,\mathcal Y)\rightarrow 0&#10;\quad&#10;\text{as}\quad M\rightarrow\infty." id="1085" name="Google Shape;1085;p56" title="MathEquation,#000000"/>
          <p:cNvPicPr preferRelativeResize="0"/>
          <p:nvPr/>
        </p:nvPicPr>
        <p:blipFill>
          <a:blip r:embed="rId12">
            <a:alphaModFix/>
          </a:blip>
          <a:stretch>
            <a:fillRect/>
          </a:stretch>
        </p:blipFill>
        <p:spPr>
          <a:xfrm>
            <a:off x="2171568" y="4094437"/>
            <a:ext cx="4104970" cy="492600"/>
          </a:xfrm>
          <a:prstGeom prst="rect">
            <a:avLst/>
          </a:prstGeom>
          <a:noFill/>
          <a:ln>
            <a:noFill/>
          </a:ln>
        </p:spPr>
      </p:pic>
      <p:sp>
        <p:nvSpPr>
          <p:cNvPr id="1086" name="Google Shape;1086;p56"/>
          <p:cNvSpPr/>
          <p:nvPr/>
        </p:nvSpPr>
        <p:spPr>
          <a:xfrm rot="2563185">
            <a:off x="7397605" y="1157422"/>
            <a:ext cx="469183" cy="819261"/>
          </a:xfrm>
          <a:prstGeom prst="ellipse">
            <a:avLst/>
          </a:prstGeom>
          <a:solidFill>
            <a:srgbClr val="F3F3F3"/>
          </a:solidFill>
          <a:ln cap="flat" cmpd="sng" w="19050">
            <a:solidFill>
              <a:srgbClr val="434343"/>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descr="K" id="1087" name="Google Shape;1087;p56" title="MathEquation,#000000"/>
          <p:cNvPicPr preferRelativeResize="0"/>
          <p:nvPr/>
        </p:nvPicPr>
        <p:blipFill>
          <a:blip r:embed="rId13">
            <a:alphaModFix/>
          </a:blip>
          <a:stretch>
            <a:fillRect/>
          </a:stretch>
        </p:blipFill>
        <p:spPr>
          <a:xfrm>
            <a:off x="7456663" y="1388913"/>
            <a:ext cx="351254" cy="356525"/>
          </a:xfrm>
          <a:prstGeom prst="rect">
            <a:avLst/>
          </a:prstGeom>
          <a:noFill/>
          <a:ln>
            <a:noFill/>
          </a:ln>
        </p:spPr>
      </p:pic>
      <p:pic>
        <p:nvPicPr>
          <p:cNvPr descr="\mathcal{Y}" id="1088" name="Google Shape;1088;p56" title="MathEquation,#000000"/>
          <p:cNvPicPr preferRelativeResize="0"/>
          <p:nvPr/>
        </p:nvPicPr>
        <p:blipFill>
          <a:blip r:embed="rId14">
            <a:alphaModFix/>
          </a:blip>
          <a:stretch>
            <a:fillRect/>
          </a:stretch>
        </p:blipFill>
        <p:spPr>
          <a:xfrm>
            <a:off x="8113510" y="1665067"/>
            <a:ext cx="337778" cy="482600"/>
          </a:xfrm>
          <a:prstGeom prst="rect">
            <a:avLst/>
          </a:prstGeom>
          <a:noFill/>
          <a:ln>
            <a:noFill/>
          </a:ln>
        </p:spPr>
      </p:pic>
      <p:sp>
        <p:nvSpPr>
          <p:cNvPr id="1089" name="Google Shape;1089;p56"/>
          <p:cNvSpPr/>
          <p:nvPr/>
        </p:nvSpPr>
        <p:spPr>
          <a:xfrm rot="-2539112">
            <a:off x="7831232" y="2811562"/>
            <a:ext cx="902337" cy="666632"/>
          </a:xfrm>
          <a:prstGeom prst="round2DiagRect">
            <a:avLst>
              <a:gd fmla="val 50000" name="adj1"/>
              <a:gd fmla="val 24486" name="adj2"/>
            </a:avLst>
          </a:prstGeom>
          <a:solidFill>
            <a:srgbClr val="FCE5CD"/>
          </a:solidFill>
          <a:ln cap="flat" cmpd="sng" w="19050">
            <a:solidFill>
              <a:srgbClr val="99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thcal{Y}" id="1090" name="Google Shape;1090;p56" title="MathEquation,#000000"/>
          <p:cNvPicPr preferRelativeResize="0"/>
          <p:nvPr/>
        </p:nvPicPr>
        <p:blipFill>
          <a:blip r:embed="rId14">
            <a:alphaModFix/>
          </a:blip>
          <a:stretch>
            <a:fillRect/>
          </a:stretch>
        </p:blipFill>
        <p:spPr>
          <a:xfrm>
            <a:off x="8113510" y="2903567"/>
            <a:ext cx="337778" cy="482600"/>
          </a:xfrm>
          <a:prstGeom prst="rect">
            <a:avLst/>
          </a:prstGeom>
          <a:noFill/>
          <a:ln>
            <a:noFill/>
          </a:ln>
        </p:spPr>
      </p:pic>
      <p:sp>
        <p:nvSpPr>
          <p:cNvPr id="1091" name="Google Shape;1091;p56"/>
          <p:cNvSpPr/>
          <p:nvPr/>
        </p:nvSpPr>
        <p:spPr>
          <a:xfrm rot="6846451">
            <a:off x="7416872" y="2598387"/>
            <a:ext cx="469335" cy="819144"/>
          </a:xfrm>
          <a:prstGeom prst="ellipse">
            <a:avLst/>
          </a:prstGeom>
          <a:solidFill>
            <a:srgbClr val="E0E0E0">
              <a:alpha val="29610"/>
            </a:srgbClr>
          </a:solidFill>
          <a:ln cap="flat" cmpd="sng" w="19050">
            <a:solidFill>
              <a:srgbClr val="434343"/>
            </a:solidFill>
            <a:prstDash val="dot"/>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descr="G" id="1092" name="Google Shape;1092;p56" title="MathEquation,#000000"/>
          <p:cNvPicPr preferRelativeResize="0"/>
          <p:nvPr/>
        </p:nvPicPr>
        <p:blipFill>
          <a:blip r:embed="rId15">
            <a:alphaModFix/>
          </a:blip>
          <a:stretch>
            <a:fillRect/>
          </a:stretch>
        </p:blipFill>
        <p:spPr>
          <a:xfrm>
            <a:off x="7495902" y="2829775"/>
            <a:ext cx="310568" cy="35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57"/>
          <p:cNvSpPr txBox="1"/>
          <p:nvPr/>
        </p:nvSpPr>
        <p:spPr>
          <a:xfrm>
            <a:off x="356250" y="254550"/>
            <a:ext cx="6678300" cy="2007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2000">
                <a:solidFill>
                  <a:schemeClr val="dk1"/>
                </a:solidFill>
                <a:latin typeface="Helvetica Neue"/>
                <a:ea typeface="Helvetica Neue"/>
                <a:cs typeface="Helvetica Neue"/>
                <a:sym typeface="Helvetica Neue"/>
              </a:rPr>
              <a:t>Theorem</a:t>
            </a:r>
            <a:r>
              <a:rPr lang="en" sz="2000">
                <a:solidFill>
                  <a:schemeClr val="dk1"/>
                </a:solidFill>
                <a:latin typeface="Helvetica Neue Light"/>
                <a:ea typeface="Helvetica Neue Light"/>
                <a:cs typeface="Helvetica Neue Light"/>
                <a:sym typeface="Helvetica Neue Light"/>
              </a:rPr>
              <a:t>: Assume that 						.		</a:t>
            </a:r>
            <a:r>
              <a:rPr lang="en" sz="2000">
                <a:solidFill>
                  <a:schemeClr val="dk1"/>
                </a:solidFill>
                <a:latin typeface="Helvetica Neue Light"/>
                <a:ea typeface="Helvetica Neue Light"/>
                <a:cs typeface="Helvetica Neue Light"/>
                <a:sym typeface="Helvetica Neue Light"/>
              </a:rPr>
              <a:t>	Then,</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150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For any			such that    				  :</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100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150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For any open		    such that				     :</a:t>
            </a:r>
            <a:endParaRPr sz="2000">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100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1000"/>
              </a:spcBef>
              <a:spcAft>
                <a:spcPts val="1000"/>
              </a:spcAft>
              <a:buNone/>
            </a:pPr>
            <a:r>
              <a:rPr lang="en" sz="2000">
                <a:solidFill>
                  <a:schemeClr val="dk1"/>
                </a:solidFill>
                <a:latin typeface="Helvetica Neue Light"/>
                <a:ea typeface="Helvetica Neue Light"/>
                <a:cs typeface="Helvetica Neue Light"/>
                <a:sym typeface="Helvetica Neue Light"/>
              </a:rPr>
              <a:t>Thus,     -almost surely, </a:t>
            </a:r>
            <a:endParaRPr sz="2000">
              <a:solidFill>
                <a:schemeClr val="dk1"/>
              </a:solidFill>
              <a:latin typeface="Helvetica Neue Light"/>
              <a:ea typeface="Helvetica Neue Light"/>
              <a:cs typeface="Helvetica Neue Light"/>
              <a:sym typeface="Helvetica Neue Light"/>
            </a:endParaRPr>
          </a:p>
        </p:txBody>
      </p:sp>
      <p:sp>
        <p:nvSpPr>
          <p:cNvPr id="1098" name="Google Shape;109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K\in\mathcal{K}" id="1099" name="Google Shape;1099;p57" title="MathEquation,#000000"/>
          <p:cNvPicPr preferRelativeResize="0"/>
          <p:nvPr/>
        </p:nvPicPr>
        <p:blipFill>
          <a:blip r:embed="rId3">
            <a:alphaModFix/>
          </a:blip>
          <a:stretch>
            <a:fillRect/>
          </a:stretch>
        </p:blipFill>
        <p:spPr>
          <a:xfrm>
            <a:off x="1803925" y="1420715"/>
            <a:ext cx="811400" cy="254575"/>
          </a:xfrm>
          <a:prstGeom prst="rect">
            <a:avLst/>
          </a:prstGeom>
          <a:noFill/>
          <a:ln>
            <a:noFill/>
          </a:ln>
        </p:spPr>
      </p:pic>
      <p:pic>
        <p:nvPicPr>
          <p:cNvPr descr="\textrm{H}\,(\mathcal{Y})\cap K=\emptyset" id="1100" name="Google Shape;1100;p57" title="MathEquation,#000000"/>
          <p:cNvPicPr preferRelativeResize="0"/>
          <p:nvPr/>
        </p:nvPicPr>
        <p:blipFill>
          <a:blip r:embed="rId4">
            <a:alphaModFix/>
          </a:blip>
          <a:stretch>
            <a:fillRect/>
          </a:stretch>
        </p:blipFill>
        <p:spPr>
          <a:xfrm>
            <a:off x="3929625" y="1322475"/>
            <a:ext cx="1623102" cy="393600"/>
          </a:xfrm>
          <a:prstGeom prst="rect">
            <a:avLst/>
          </a:prstGeom>
          <a:noFill/>
          <a:ln>
            <a:noFill/>
          </a:ln>
        </p:spPr>
      </p:pic>
      <p:pic>
        <p:nvPicPr>
          <p:cNvPr descr="G\subset\mathbb{R}^n" id="1101" name="Google Shape;1101;p57" title="MathEquation,#000000"/>
          <p:cNvPicPr preferRelativeResize="0"/>
          <p:nvPr/>
        </p:nvPicPr>
        <p:blipFill>
          <a:blip r:embed="rId5">
            <a:alphaModFix/>
          </a:blip>
          <a:stretch>
            <a:fillRect/>
          </a:stretch>
        </p:blipFill>
        <p:spPr>
          <a:xfrm>
            <a:off x="2471425" y="2582003"/>
            <a:ext cx="893240" cy="254575"/>
          </a:xfrm>
          <a:prstGeom prst="rect">
            <a:avLst/>
          </a:prstGeom>
          <a:noFill/>
          <a:ln>
            <a:noFill/>
          </a:ln>
        </p:spPr>
      </p:pic>
      <p:pic>
        <p:nvPicPr>
          <p:cNvPr descr="\textrm{H}\,(\mathcal{Y})\cap G \neq \emptyset" id="1102" name="Google Shape;1102;p57" title="MathEquation,#000000"/>
          <p:cNvPicPr preferRelativeResize="0"/>
          <p:nvPr/>
        </p:nvPicPr>
        <p:blipFill>
          <a:blip r:embed="rId6">
            <a:alphaModFix/>
          </a:blip>
          <a:stretch>
            <a:fillRect/>
          </a:stretch>
        </p:blipFill>
        <p:spPr>
          <a:xfrm>
            <a:off x="4608575" y="2487168"/>
            <a:ext cx="1598380" cy="393600"/>
          </a:xfrm>
          <a:prstGeom prst="rect">
            <a:avLst/>
          </a:prstGeom>
          <a:noFill/>
          <a:ln>
            <a:noFill/>
          </a:ln>
        </p:spPr>
      </p:pic>
      <p:pic>
        <p:nvPicPr>
          <p:cNvPr descr="\mathbb{P}(\hat{\mathcal Y}^M\cap G = \emptyset \ \textrm{i.o.}\ ) &#10;= &#10;\mathbb{P}\left(\bigcap\limits_{N=1}^\infty\bigcup\limits_{M=N}^\infty&#10;\{\hat{\mathcal Y}^M\cap G = \emptyset\}\right) &#10;= &#10;0." id="1103" name="Google Shape;1103;p57" title="MathEquation,#000000"/>
          <p:cNvPicPr preferRelativeResize="0"/>
          <p:nvPr/>
        </p:nvPicPr>
        <p:blipFill>
          <a:blip r:embed="rId7">
            <a:alphaModFix/>
          </a:blip>
          <a:stretch>
            <a:fillRect/>
          </a:stretch>
        </p:blipFill>
        <p:spPr>
          <a:xfrm>
            <a:off x="900175" y="2981662"/>
            <a:ext cx="5266174" cy="572700"/>
          </a:xfrm>
          <a:prstGeom prst="rect">
            <a:avLst/>
          </a:prstGeom>
          <a:noFill/>
          <a:ln>
            <a:noFill/>
          </a:ln>
        </p:spPr>
      </p:pic>
      <p:pic>
        <p:nvPicPr>
          <p:cNvPr descr="\mathbb{P}(\hat{\mathcal{Y}}^M\cap K \neq \emptyset \ \textrm{i.o.} \ ) &#10;= &#10;\mathbb{P}\left(\bigcap\limits_{N=1}^\infty\bigcup\limits_{M=N}^\infty&#10;\{\hat{\mathcal Y}^M\cap K \neq \emptyset\}\right)  &#10;=&#10;0." id="1104" name="Google Shape;1104;p57" title="MathEquation,#000000"/>
          <p:cNvPicPr preferRelativeResize="0"/>
          <p:nvPr/>
        </p:nvPicPr>
        <p:blipFill>
          <a:blip r:embed="rId8">
            <a:alphaModFix/>
          </a:blip>
          <a:stretch>
            <a:fillRect/>
          </a:stretch>
        </p:blipFill>
        <p:spPr>
          <a:xfrm>
            <a:off x="869475" y="1802925"/>
            <a:ext cx="5327572" cy="572700"/>
          </a:xfrm>
          <a:prstGeom prst="rect">
            <a:avLst/>
          </a:prstGeom>
          <a:noFill/>
          <a:ln>
            <a:noFill/>
          </a:ln>
        </p:spPr>
      </p:pic>
      <p:pic>
        <p:nvPicPr>
          <p:cNvPr descr="\mathbb{P}" id="1105" name="Google Shape;1105;p57" title="MathEquation,#000000"/>
          <p:cNvPicPr preferRelativeResize="0"/>
          <p:nvPr/>
        </p:nvPicPr>
        <p:blipFill>
          <a:blip r:embed="rId9">
            <a:alphaModFix/>
          </a:blip>
          <a:stretch>
            <a:fillRect/>
          </a:stretch>
        </p:blipFill>
        <p:spPr>
          <a:xfrm>
            <a:off x="1172849" y="3695225"/>
            <a:ext cx="207828" cy="306301"/>
          </a:xfrm>
          <a:prstGeom prst="rect">
            <a:avLst/>
          </a:prstGeom>
          <a:noFill/>
          <a:ln>
            <a:noFill/>
          </a:ln>
        </p:spPr>
      </p:pic>
      <p:pic>
        <p:nvPicPr>
          <p:cNvPr descr="d_H(\hat{\mathcal Y}^M,\mathcal Y)\rightarrow 0&#10;\quad&#10;\text{as}\quad M\rightarrow\infty." id="1106" name="Google Shape;1106;p57" title="MathEquation,#000000"/>
          <p:cNvPicPr preferRelativeResize="0"/>
          <p:nvPr/>
        </p:nvPicPr>
        <p:blipFill>
          <a:blip r:embed="rId10">
            <a:alphaModFix/>
          </a:blip>
          <a:stretch>
            <a:fillRect/>
          </a:stretch>
        </p:blipFill>
        <p:spPr>
          <a:xfrm>
            <a:off x="2171568" y="4094437"/>
            <a:ext cx="4104970" cy="492600"/>
          </a:xfrm>
          <a:prstGeom prst="rect">
            <a:avLst/>
          </a:prstGeom>
          <a:noFill/>
          <a:ln>
            <a:noFill/>
          </a:ln>
        </p:spPr>
      </p:pic>
      <p:pic>
        <p:nvPicPr>
          <p:cNvPr descr="\mathbb{P}_{\mathcal X}(\{x\in \mathcal X: f(x)\in {B}(y,r)\})&gt;0" id="1107" name="Google Shape;1107;p57" title="MathEquation,#000000"/>
          <p:cNvPicPr preferRelativeResize="0"/>
          <p:nvPr/>
        </p:nvPicPr>
        <p:blipFill>
          <a:blip r:embed="rId11">
            <a:alphaModFix/>
          </a:blip>
          <a:stretch>
            <a:fillRect/>
          </a:stretch>
        </p:blipFill>
        <p:spPr>
          <a:xfrm>
            <a:off x="3477324" y="5292675"/>
            <a:ext cx="3039710" cy="254575"/>
          </a:xfrm>
          <a:prstGeom prst="rect">
            <a:avLst/>
          </a:prstGeom>
          <a:noFill/>
          <a:ln>
            <a:noFill/>
          </a:ln>
        </p:spPr>
      </p:pic>
      <p:pic>
        <p:nvPicPr>
          <p:cNvPr descr="y\in\partial\mathcal Y, r&gt;0." id="1108" name="Google Shape;1108;p57" title="MathEquation,#000000"/>
          <p:cNvPicPr preferRelativeResize="0"/>
          <p:nvPr/>
        </p:nvPicPr>
        <p:blipFill>
          <a:blip r:embed="rId12">
            <a:alphaModFix/>
          </a:blip>
          <a:stretch>
            <a:fillRect/>
          </a:stretch>
        </p:blipFill>
        <p:spPr>
          <a:xfrm>
            <a:off x="6740234" y="5257825"/>
            <a:ext cx="1801520" cy="324275"/>
          </a:xfrm>
          <a:prstGeom prst="rect">
            <a:avLst/>
          </a:prstGeom>
          <a:noFill/>
          <a:ln>
            <a:noFill/>
          </a:ln>
        </p:spPr>
      </p:pic>
      <p:pic>
        <p:nvPicPr>
          <p:cNvPr descr="f^{-1}(\partial\mathcal{Y})\subseteq \text{supp}\ \ (\mathbb{P}_\mathcal{X})" id="1109" name="Google Shape;1109;p57" title="MathEquation,#000000"/>
          <p:cNvPicPr preferRelativeResize="0"/>
          <p:nvPr/>
        </p:nvPicPr>
        <p:blipFill>
          <a:blip r:embed="rId13">
            <a:alphaModFix/>
          </a:blip>
          <a:stretch>
            <a:fillRect/>
          </a:stretch>
        </p:blipFill>
        <p:spPr>
          <a:xfrm>
            <a:off x="3202825" y="304225"/>
            <a:ext cx="2240000" cy="355600"/>
          </a:xfrm>
          <a:prstGeom prst="rect">
            <a:avLst/>
          </a:prstGeom>
          <a:noFill/>
          <a:ln>
            <a:noFill/>
          </a:ln>
        </p:spPr>
      </p:pic>
      <p:sp>
        <p:nvSpPr>
          <p:cNvPr id="1110" name="Google Shape;1110;p57"/>
          <p:cNvSpPr/>
          <p:nvPr/>
        </p:nvSpPr>
        <p:spPr>
          <a:xfrm rot="-2539112">
            <a:off x="7831232" y="1573062"/>
            <a:ext cx="902337" cy="666632"/>
          </a:xfrm>
          <a:prstGeom prst="round2DiagRect">
            <a:avLst>
              <a:gd fmla="val 50000" name="adj1"/>
              <a:gd fmla="val 24486" name="adj2"/>
            </a:avLst>
          </a:prstGeom>
          <a:solidFill>
            <a:srgbClr val="FCE5CD"/>
          </a:solidFill>
          <a:ln cap="flat" cmpd="sng" w="19050">
            <a:solidFill>
              <a:srgbClr val="99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7"/>
          <p:cNvSpPr/>
          <p:nvPr/>
        </p:nvSpPr>
        <p:spPr>
          <a:xfrm rot="2563185">
            <a:off x="7397605" y="1157422"/>
            <a:ext cx="469183" cy="819261"/>
          </a:xfrm>
          <a:prstGeom prst="ellipse">
            <a:avLst/>
          </a:prstGeom>
          <a:solidFill>
            <a:srgbClr val="F3F3F3"/>
          </a:solidFill>
          <a:ln cap="flat" cmpd="sng" w="19050">
            <a:solidFill>
              <a:srgbClr val="434343"/>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descr="K" id="1112" name="Google Shape;1112;p57" title="MathEquation,#000000"/>
          <p:cNvPicPr preferRelativeResize="0"/>
          <p:nvPr/>
        </p:nvPicPr>
        <p:blipFill>
          <a:blip r:embed="rId14">
            <a:alphaModFix/>
          </a:blip>
          <a:stretch>
            <a:fillRect/>
          </a:stretch>
        </p:blipFill>
        <p:spPr>
          <a:xfrm>
            <a:off x="7456663" y="1388913"/>
            <a:ext cx="351254" cy="356525"/>
          </a:xfrm>
          <a:prstGeom prst="rect">
            <a:avLst/>
          </a:prstGeom>
          <a:noFill/>
          <a:ln>
            <a:noFill/>
          </a:ln>
        </p:spPr>
      </p:pic>
      <p:sp>
        <p:nvSpPr>
          <p:cNvPr id="1113" name="Google Shape;1113;p57"/>
          <p:cNvSpPr/>
          <p:nvPr/>
        </p:nvSpPr>
        <p:spPr>
          <a:xfrm rot="-2539112">
            <a:off x="7831232" y="2811562"/>
            <a:ext cx="902337" cy="666632"/>
          </a:xfrm>
          <a:prstGeom prst="round2DiagRect">
            <a:avLst>
              <a:gd fmla="val 50000" name="adj1"/>
              <a:gd fmla="val 24486" name="adj2"/>
            </a:avLst>
          </a:prstGeom>
          <a:solidFill>
            <a:srgbClr val="FCE5CD"/>
          </a:solidFill>
          <a:ln cap="flat" cmpd="sng" w="19050">
            <a:solidFill>
              <a:srgbClr val="99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7"/>
          <p:cNvSpPr/>
          <p:nvPr/>
        </p:nvSpPr>
        <p:spPr>
          <a:xfrm rot="6846451">
            <a:off x="7416872" y="2598387"/>
            <a:ext cx="469335" cy="819144"/>
          </a:xfrm>
          <a:prstGeom prst="ellipse">
            <a:avLst/>
          </a:prstGeom>
          <a:solidFill>
            <a:srgbClr val="E0E0E0">
              <a:alpha val="29610"/>
            </a:srgbClr>
          </a:solidFill>
          <a:ln cap="flat" cmpd="sng" w="19050">
            <a:solidFill>
              <a:srgbClr val="434343"/>
            </a:solidFill>
            <a:prstDash val="dot"/>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descr="G" id="1115" name="Google Shape;1115;p57" title="MathEquation,#000000"/>
          <p:cNvPicPr preferRelativeResize="0"/>
          <p:nvPr/>
        </p:nvPicPr>
        <p:blipFill>
          <a:blip r:embed="rId15">
            <a:alphaModFix/>
          </a:blip>
          <a:stretch>
            <a:fillRect/>
          </a:stretch>
        </p:blipFill>
        <p:spPr>
          <a:xfrm>
            <a:off x="7495902" y="2829775"/>
            <a:ext cx="310568" cy="355600"/>
          </a:xfrm>
          <a:prstGeom prst="rect">
            <a:avLst/>
          </a:prstGeom>
          <a:noFill/>
          <a:ln>
            <a:noFill/>
          </a:ln>
        </p:spPr>
      </p:pic>
      <p:pic>
        <p:nvPicPr>
          <p:cNvPr descr="y^i(\omega)" id="1116" name="Google Shape;1116;p57" title="MathEquation,#ef2929"/>
          <p:cNvPicPr preferRelativeResize="0"/>
          <p:nvPr/>
        </p:nvPicPr>
        <p:blipFill>
          <a:blip r:embed="rId16">
            <a:alphaModFix/>
          </a:blip>
          <a:stretch>
            <a:fillRect/>
          </a:stretch>
        </p:blipFill>
        <p:spPr>
          <a:xfrm>
            <a:off x="7034550" y="3651575"/>
            <a:ext cx="701286" cy="393600"/>
          </a:xfrm>
          <a:prstGeom prst="rect">
            <a:avLst/>
          </a:prstGeom>
          <a:noFill/>
          <a:ln>
            <a:noFill/>
          </a:ln>
        </p:spPr>
      </p:pic>
      <p:cxnSp>
        <p:nvCxnSpPr>
          <p:cNvPr id="1117" name="Google Shape;1117;p57"/>
          <p:cNvCxnSpPr/>
          <p:nvPr/>
        </p:nvCxnSpPr>
        <p:spPr>
          <a:xfrm flipH="1" rot="10800000">
            <a:off x="7520125" y="3218650"/>
            <a:ext cx="380100" cy="351300"/>
          </a:xfrm>
          <a:prstGeom prst="straightConnector1">
            <a:avLst/>
          </a:prstGeom>
          <a:noFill/>
          <a:ln cap="flat" cmpd="sng" w="19050">
            <a:solidFill>
              <a:srgbClr val="FF0000"/>
            </a:solidFill>
            <a:prstDash val="solid"/>
            <a:round/>
            <a:headEnd len="med" w="med" type="none"/>
            <a:tailEnd len="med" w="med" type="triangle"/>
          </a:ln>
        </p:spPr>
      </p:cxnSp>
      <p:sp>
        <p:nvSpPr>
          <p:cNvPr id="1118" name="Google Shape;1118;p57"/>
          <p:cNvSpPr/>
          <p:nvPr/>
        </p:nvSpPr>
        <p:spPr>
          <a:xfrm>
            <a:off x="7964750" y="1578775"/>
            <a:ext cx="570300" cy="686275"/>
          </a:xfrm>
          <a:custGeom>
            <a:rect b="b" l="l" r="r" t="t"/>
            <a:pathLst>
              <a:path extrusionOk="0" h="27451" w="22812">
                <a:moveTo>
                  <a:pt x="0" y="15852"/>
                </a:moveTo>
                <a:lnTo>
                  <a:pt x="17785" y="0"/>
                </a:lnTo>
                <a:lnTo>
                  <a:pt x="22812" y="13146"/>
                </a:lnTo>
                <a:lnTo>
                  <a:pt x="8893" y="27451"/>
                </a:lnTo>
                <a:close/>
              </a:path>
            </a:pathLst>
          </a:custGeom>
          <a:solidFill>
            <a:srgbClr val="BFD6FF">
              <a:alpha val="67600"/>
            </a:srgbClr>
          </a:solidFill>
          <a:ln cap="flat" cmpd="sng" w="19050">
            <a:solidFill>
              <a:srgbClr val="0000C3"/>
            </a:solidFill>
            <a:prstDash val="solid"/>
            <a:round/>
            <a:headEnd len="med" w="med" type="none"/>
            <a:tailEnd len="med" w="med" type="none"/>
          </a:ln>
        </p:spPr>
      </p:sp>
      <p:sp>
        <p:nvSpPr>
          <p:cNvPr id="1119" name="Google Shape;1119;p57"/>
          <p:cNvSpPr/>
          <p:nvPr/>
        </p:nvSpPr>
        <p:spPr>
          <a:xfrm>
            <a:off x="7900416" y="1928703"/>
            <a:ext cx="99000" cy="98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7"/>
          <p:cNvSpPr/>
          <p:nvPr/>
        </p:nvSpPr>
        <p:spPr>
          <a:xfrm>
            <a:off x="8352291" y="1517978"/>
            <a:ext cx="99000" cy="98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7"/>
          <p:cNvSpPr/>
          <p:nvPr/>
        </p:nvSpPr>
        <p:spPr>
          <a:xfrm>
            <a:off x="8482291" y="1857178"/>
            <a:ext cx="99000" cy="98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7"/>
          <p:cNvSpPr/>
          <p:nvPr/>
        </p:nvSpPr>
        <p:spPr>
          <a:xfrm>
            <a:off x="8113491" y="2211928"/>
            <a:ext cx="99000" cy="98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7"/>
          <p:cNvSpPr/>
          <p:nvPr/>
        </p:nvSpPr>
        <p:spPr>
          <a:xfrm>
            <a:off x="7974125" y="2738175"/>
            <a:ext cx="531925" cy="758150"/>
          </a:xfrm>
          <a:custGeom>
            <a:rect b="b" l="l" r="r" t="t"/>
            <a:pathLst>
              <a:path extrusionOk="0" h="30326" w="21277">
                <a:moveTo>
                  <a:pt x="0" y="15852"/>
                </a:moveTo>
                <a:lnTo>
                  <a:pt x="17785" y="0"/>
                </a:lnTo>
                <a:lnTo>
                  <a:pt x="21277" y="19739"/>
                </a:lnTo>
                <a:lnTo>
                  <a:pt x="8477" y="30326"/>
                </a:lnTo>
                <a:close/>
              </a:path>
            </a:pathLst>
          </a:custGeom>
          <a:solidFill>
            <a:srgbClr val="BFD6FF">
              <a:alpha val="67600"/>
            </a:srgbClr>
          </a:solidFill>
          <a:ln cap="flat" cmpd="sng" w="19050">
            <a:solidFill>
              <a:srgbClr val="0000C3"/>
            </a:solidFill>
            <a:prstDash val="solid"/>
            <a:round/>
            <a:headEnd len="med" w="med" type="none"/>
            <a:tailEnd len="med" w="med" type="none"/>
          </a:ln>
        </p:spPr>
      </p:sp>
      <p:sp>
        <p:nvSpPr>
          <p:cNvPr id="1124" name="Google Shape;1124;p57"/>
          <p:cNvSpPr/>
          <p:nvPr/>
        </p:nvSpPr>
        <p:spPr>
          <a:xfrm>
            <a:off x="8361666" y="2677378"/>
            <a:ext cx="99000" cy="98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7"/>
          <p:cNvSpPr/>
          <p:nvPr/>
        </p:nvSpPr>
        <p:spPr>
          <a:xfrm>
            <a:off x="8451291" y="3188103"/>
            <a:ext cx="99000" cy="98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8122866" y="3447528"/>
            <a:ext cx="99000" cy="98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at{\mathcal{Y}}^M" id="1127" name="Google Shape;1127;p57" title="MathEquation,#0b008c"/>
          <p:cNvPicPr preferRelativeResize="0"/>
          <p:nvPr/>
        </p:nvPicPr>
        <p:blipFill>
          <a:blip r:embed="rId17">
            <a:alphaModFix/>
          </a:blip>
          <a:stretch>
            <a:fillRect/>
          </a:stretch>
        </p:blipFill>
        <p:spPr>
          <a:xfrm>
            <a:off x="8092350" y="1731938"/>
            <a:ext cx="380100" cy="364415"/>
          </a:xfrm>
          <a:prstGeom prst="rect">
            <a:avLst/>
          </a:prstGeom>
          <a:noFill/>
          <a:ln>
            <a:noFill/>
          </a:ln>
        </p:spPr>
      </p:pic>
      <p:pic>
        <p:nvPicPr>
          <p:cNvPr descr="\hat{\mathcal{Y}}^M" id="1128" name="Google Shape;1128;p57" title="MathEquation,#0b008c"/>
          <p:cNvPicPr preferRelativeResize="0"/>
          <p:nvPr/>
        </p:nvPicPr>
        <p:blipFill>
          <a:blip r:embed="rId17">
            <a:alphaModFix/>
          </a:blip>
          <a:stretch>
            <a:fillRect/>
          </a:stretch>
        </p:blipFill>
        <p:spPr>
          <a:xfrm>
            <a:off x="8093375" y="2957588"/>
            <a:ext cx="380100" cy="364415"/>
          </a:xfrm>
          <a:prstGeom prst="rect">
            <a:avLst/>
          </a:prstGeom>
          <a:noFill/>
          <a:ln>
            <a:noFill/>
          </a:ln>
        </p:spPr>
      </p:pic>
      <p:sp>
        <p:nvSpPr>
          <p:cNvPr id="1129" name="Google Shape;1129;p57"/>
          <p:cNvSpPr/>
          <p:nvPr/>
        </p:nvSpPr>
        <p:spPr>
          <a:xfrm>
            <a:off x="7900416" y="3081528"/>
            <a:ext cx="99000" cy="984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58"/>
          <p:cNvSpPr txBox="1"/>
          <p:nvPr>
            <p:ph idx="4294967295" type="title"/>
          </p:nvPr>
        </p:nvSpPr>
        <p:spPr>
          <a:xfrm>
            <a:off x="693000" y="151600"/>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b="1" lang="en">
                <a:latin typeface="Helvetica Neue"/>
                <a:ea typeface="Helvetica Neue"/>
                <a:cs typeface="Helvetica Neue"/>
                <a:sym typeface="Helvetica Neue"/>
              </a:rPr>
              <a:t>Finite-sample</a:t>
            </a:r>
            <a:r>
              <a:rPr lang="en">
                <a:latin typeface="Helvetica Neue Light"/>
                <a:ea typeface="Helvetica Neue Light"/>
                <a:cs typeface="Helvetica Neue Light"/>
                <a:sym typeface="Helvetica Neue Light"/>
              </a:rPr>
              <a:t> error bounds</a:t>
            </a:r>
            <a:endParaRPr>
              <a:latin typeface="Helvetica Neue Light"/>
              <a:ea typeface="Helvetica Neue Light"/>
              <a:cs typeface="Helvetica Neue Light"/>
              <a:sym typeface="Helvetica Neue Light"/>
            </a:endParaRPr>
          </a:p>
        </p:txBody>
      </p:sp>
      <p:sp>
        <p:nvSpPr>
          <p:cNvPr id="1136" name="Google Shape;1136;p5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mathbb{P}\left(d_H\big(\hat{\mathcal{Y}}^M, \textrm{H}\,(\mathcal{Y})\big)\leq \epsilon\right)\geq 1-\delta" id="1137" name="Google Shape;1137;p58" title="MathEquation,#000000"/>
          <p:cNvPicPr preferRelativeResize="0"/>
          <p:nvPr/>
        </p:nvPicPr>
        <p:blipFill>
          <a:blip r:embed="rId3">
            <a:alphaModFix/>
          </a:blip>
          <a:stretch>
            <a:fillRect/>
          </a:stretch>
        </p:blipFill>
        <p:spPr>
          <a:xfrm>
            <a:off x="2356650" y="1194413"/>
            <a:ext cx="4430690" cy="636900"/>
          </a:xfrm>
          <a:prstGeom prst="rect">
            <a:avLst/>
          </a:prstGeom>
          <a:noFill/>
          <a:ln>
            <a:noFill/>
          </a:ln>
        </p:spPr>
      </p:pic>
      <p:sp>
        <p:nvSpPr>
          <p:cNvPr id="1138" name="Google Shape;1138;p58"/>
          <p:cNvSpPr/>
          <p:nvPr/>
        </p:nvSpPr>
        <p:spPr>
          <a:xfrm>
            <a:off x="4127441" y="2384427"/>
            <a:ext cx="2315171" cy="2229375"/>
          </a:xfrm>
          <a:custGeom>
            <a:rect b="b" l="l" r="r" t="t"/>
            <a:pathLst>
              <a:path extrusionOk="0" h="70954" w="65567">
                <a:moveTo>
                  <a:pt x="3142" y="54352"/>
                </a:moveTo>
                <a:lnTo>
                  <a:pt x="0" y="0"/>
                </a:lnTo>
                <a:lnTo>
                  <a:pt x="19778" y="0"/>
                </a:lnTo>
                <a:lnTo>
                  <a:pt x="44163" y="20020"/>
                </a:lnTo>
                <a:lnTo>
                  <a:pt x="58522" y="32681"/>
                </a:lnTo>
                <a:lnTo>
                  <a:pt x="65567" y="45046"/>
                </a:lnTo>
                <a:lnTo>
                  <a:pt x="62858" y="61828"/>
                </a:lnTo>
                <a:lnTo>
                  <a:pt x="43350" y="70954"/>
                </a:lnTo>
                <a:lnTo>
                  <a:pt x="22216" y="70660"/>
                </a:lnTo>
                <a:lnTo>
                  <a:pt x="12733" y="68304"/>
                </a:lnTo>
                <a:close/>
              </a:path>
            </a:pathLst>
          </a:custGeom>
          <a:solidFill>
            <a:srgbClr val="FCE5CD"/>
          </a:solidFill>
          <a:ln cap="flat" cmpd="sng" w="19050">
            <a:solidFill>
              <a:srgbClr val="990000"/>
            </a:solidFill>
            <a:prstDash val="solid"/>
            <a:round/>
            <a:headEnd len="med" w="med" type="none"/>
            <a:tailEnd len="med" w="med" type="none"/>
          </a:ln>
        </p:spPr>
      </p:sp>
      <p:sp>
        <p:nvSpPr>
          <p:cNvPr id="1139" name="Google Shape;1139;p58"/>
          <p:cNvSpPr/>
          <p:nvPr/>
        </p:nvSpPr>
        <p:spPr>
          <a:xfrm>
            <a:off x="3808929" y="2237225"/>
            <a:ext cx="2780541" cy="2458420"/>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1140" name="Google Shape;1140;p58" title="MathEquation,#000000"/>
          <p:cNvPicPr preferRelativeResize="0"/>
          <p:nvPr/>
        </p:nvPicPr>
        <p:blipFill>
          <a:blip r:embed="rId4">
            <a:alphaModFix/>
          </a:blip>
          <a:stretch>
            <a:fillRect/>
          </a:stretch>
        </p:blipFill>
        <p:spPr>
          <a:xfrm>
            <a:off x="5110563" y="2792300"/>
            <a:ext cx="175154" cy="301161"/>
          </a:xfrm>
          <a:prstGeom prst="rect">
            <a:avLst/>
          </a:prstGeom>
          <a:noFill/>
          <a:ln>
            <a:noFill/>
          </a:ln>
        </p:spPr>
      </p:pic>
      <p:pic>
        <p:nvPicPr>
          <p:cNvPr descr="\mathcal{Y}" id="1141" name="Google Shape;1141;p58" title="MathEquation,#000000"/>
          <p:cNvPicPr preferRelativeResize="0"/>
          <p:nvPr/>
        </p:nvPicPr>
        <p:blipFill>
          <a:blip r:embed="rId5">
            <a:alphaModFix/>
          </a:blip>
          <a:stretch>
            <a:fillRect/>
          </a:stretch>
        </p:blipFill>
        <p:spPr>
          <a:xfrm>
            <a:off x="6069496" y="2520928"/>
            <a:ext cx="419016" cy="577724"/>
          </a:xfrm>
          <a:prstGeom prst="rect">
            <a:avLst/>
          </a:prstGeom>
          <a:noFill/>
          <a:ln>
            <a:noFill/>
          </a:ln>
        </p:spPr>
      </p:pic>
      <p:pic>
        <p:nvPicPr>
          <p:cNvPr descr="\hat{\mathcal{Y}}^M" id="1142" name="Google Shape;1142;p58" title="MathEquation,#631500"/>
          <p:cNvPicPr preferRelativeResize="0"/>
          <p:nvPr/>
        </p:nvPicPr>
        <p:blipFill>
          <a:blip r:embed="rId6">
            <a:alphaModFix/>
          </a:blip>
          <a:stretch>
            <a:fillRect/>
          </a:stretch>
        </p:blipFill>
        <p:spPr>
          <a:xfrm>
            <a:off x="5477802" y="3618662"/>
            <a:ext cx="759380" cy="702708"/>
          </a:xfrm>
          <a:prstGeom prst="rect">
            <a:avLst/>
          </a:prstGeom>
          <a:noFill/>
          <a:ln>
            <a:noFill/>
          </a:ln>
        </p:spPr>
      </p:pic>
      <p:pic>
        <p:nvPicPr>
          <p:cNvPr descr="\cdot" id="1143" name="Google Shape;1143;p58" title="MathEquation,#000000"/>
          <p:cNvPicPr preferRelativeResize="0"/>
          <p:nvPr/>
        </p:nvPicPr>
        <p:blipFill>
          <a:blip r:embed="rId4">
            <a:alphaModFix/>
          </a:blip>
          <a:stretch>
            <a:fillRect/>
          </a:stretch>
        </p:blipFill>
        <p:spPr>
          <a:xfrm>
            <a:off x="4675716" y="3944400"/>
            <a:ext cx="175154" cy="301161"/>
          </a:xfrm>
          <a:prstGeom prst="rect">
            <a:avLst/>
          </a:prstGeom>
          <a:noFill/>
          <a:ln>
            <a:noFill/>
          </a:ln>
        </p:spPr>
      </p:pic>
      <p:pic>
        <p:nvPicPr>
          <p:cNvPr descr="\cdot" id="1144" name="Google Shape;1144;p58" title="MathEquation,#000000"/>
          <p:cNvPicPr preferRelativeResize="0"/>
          <p:nvPr/>
        </p:nvPicPr>
        <p:blipFill>
          <a:blip r:embed="rId4">
            <a:alphaModFix/>
          </a:blip>
          <a:stretch>
            <a:fillRect/>
          </a:stretch>
        </p:blipFill>
        <p:spPr>
          <a:xfrm>
            <a:off x="4358797" y="3589859"/>
            <a:ext cx="175154" cy="301161"/>
          </a:xfrm>
          <a:prstGeom prst="rect">
            <a:avLst/>
          </a:prstGeom>
          <a:noFill/>
          <a:ln>
            <a:noFill/>
          </a:ln>
        </p:spPr>
      </p:pic>
      <p:pic>
        <p:nvPicPr>
          <p:cNvPr descr="\cdot" id="1145" name="Google Shape;1145;p58" title="MathEquation,#000000"/>
          <p:cNvPicPr preferRelativeResize="0"/>
          <p:nvPr/>
        </p:nvPicPr>
        <p:blipFill>
          <a:blip r:embed="rId4">
            <a:alphaModFix/>
          </a:blip>
          <a:stretch>
            <a:fillRect/>
          </a:stretch>
        </p:blipFill>
        <p:spPr>
          <a:xfrm>
            <a:off x="4631071" y="2926443"/>
            <a:ext cx="175154" cy="301161"/>
          </a:xfrm>
          <a:prstGeom prst="rect">
            <a:avLst/>
          </a:prstGeom>
          <a:noFill/>
          <a:ln>
            <a:noFill/>
          </a:ln>
        </p:spPr>
      </p:pic>
      <p:pic>
        <p:nvPicPr>
          <p:cNvPr descr="\cdot" id="1146" name="Google Shape;1146;p58" title="MathEquation,#000000"/>
          <p:cNvPicPr preferRelativeResize="0"/>
          <p:nvPr/>
        </p:nvPicPr>
        <p:blipFill>
          <a:blip r:embed="rId4">
            <a:alphaModFix/>
          </a:blip>
          <a:stretch>
            <a:fillRect/>
          </a:stretch>
        </p:blipFill>
        <p:spPr>
          <a:xfrm>
            <a:off x="5187140" y="3491558"/>
            <a:ext cx="175154" cy="301161"/>
          </a:xfrm>
          <a:prstGeom prst="rect">
            <a:avLst/>
          </a:prstGeom>
          <a:noFill/>
          <a:ln>
            <a:noFill/>
          </a:ln>
        </p:spPr>
      </p:pic>
      <p:pic>
        <p:nvPicPr>
          <p:cNvPr descr="\cdot" id="1147" name="Google Shape;1147;p58" title="MathEquation,#000000"/>
          <p:cNvPicPr preferRelativeResize="0"/>
          <p:nvPr/>
        </p:nvPicPr>
        <p:blipFill>
          <a:blip r:embed="rId4">
            <a:alphaModFix/>
          </a:blip>
          <a:stretch>
            <a:fillRect/>
          </a:stretch>
        </p:blipFill>
        <p:spPr>
          <a:xfrm>
            <a:off x="5199247" y="4179718"/>
            <a:ext cx="175154" cy="301161"/>
          </a:xfrm>
          <a:prstGeom prst="rect">
            <a:avLst/>
          </a:prstGeom>
          <a:noFill/>
          <a:ln>
            <a:noFill/>
          </a:ln>
        </p:spPr>
      </p:pic>
      <p:pic>
        <p:nvPicPr>
          <p:cNvPr descr="\cdot" id="1148" name="Google Shape;1148;p58" title="MathEquation,#000000"/>
          <p:cNvPicPr preferRelativeResize="0"/>
          <p:nvPr/>
        </p:nvPicPr>
        <p:blipFill>
          <a:blip r:embed="rId4">
            <a:alphaModFix/>
          </a:blip>
          <a:stretch>
            <a:fillRect/>
          </a:stretch>
        </p:blipFill>
        <p:spPr>
          <a:xfrm>
            <a:off x="5348137" y="4501114"/>
            <a:ext cx="175154" cy="301161"/>
          </a:xfrm>
          <a:prstGeom prst="rect">
            <a:avLst/>
          </a:prstGeom>
          <a:noFill/>
          <a:ln>
            <a:noFill/>
          </a:ln>
        </p:spPr>
      </p:pic>
      <p:pic>
        <p:nvPicPr>
          <p:cNvPr descr="\cdot" id="1149" name="Google Shape;1149;p58" title="MathEquation,#000000"/>
          <p:cNvPicPr preferRelativeResize="0"/>
          <p:nvPr/>
        </p:nvPicPr>
        <p:blipFill>
          <a:blip r:embed="rId4">
            <a:alphaModFix/>
          </a:blip>
          <a:stretch>
            <a:fillRect/>
          </a:stretch>
        </p:blipFill>
        <p:spPr>
          <a:xfrm>
            <a:off x="6241128" y="4222643"/>
            <a:ext cx="175154" cy="301161"/>
          </a:xfrm>
          <a:prstGeom prst="rect">
            <a:avLst/>
          </a:prstGeom>
          <a:noFill/>
          <a:ln>
            <a:noFill/>
          </a:ln>
        </p:spPr>
      </p:pic>
      <p:pic>
        <p:nvPicPr>
          <p:cNvPr descr="\cdot" id="1150" name="Google Shape;1150;p58" title="MathEquation,#000000"/>
          <p:cNvPicPr preferRelativeResize="0"/>
          <p:nvPr/>
        </p:nvPicPr>
        <p:blipFill>
          <a:blip r:embed="rId4">
            <a:alphaModFix/>
          </a:blip>
          <a:stretch>
            <a:fillRect/>
          </a:stretch>
        </p:blipFill>
        <p:spPr>
          <a:xfrm>
            <a:off x="4612774" y="4501114"/>
            <a:ext cx="175154" cy="301161"/>
          </a:xfrm>
          <a:prstGeom prst="rect">
            <a:avLst/>
          </a:prstGeom>
          <a:noFill/>
          <a:ln>
            <a:noFill/>
          </a:ln>
        </p:spPr>
      </p:pic>
      <p:pic>
        <p:nvPicPr>
          <p:cNvPr descr="\cdot" id="1151" name="Google Shape;1151;p58" title="MathEquation,#000000"/>
          <p:cNvPicPr preferRelativeResize="0"/>
          <p:nvPr/>
        </p:nvPicPr>
        <p:blipFill>
          <a:blip r:embed="rId4">
            <a:alphaModFix/>
          </a:blip>
          <a:stretch>
            <a:fillRect/>
          </a:stretch>
        </p:blipFill>
        <p:spPr>
          <a:xfrm>
            <a:off x="4479318" y="4427715"/>
            <a:ext cx="175154" cy="301161"/>
          </a:xfrm>
          <a:prstGeom prst="rect">
            <a:avLst/>
          </a:prstGeom>
          <a:noFill/>
          <a:ln>
            <a:noFill/>
          </a:ln>
        </p:spPr>
      </p:pic>
      <p:pic>
        <p:nvPicPr>
          <p:cNvPr descr="\cdot" id="1152" name="Google Shape;1152;p58" title="MathEquation,#000000"/>
          <p:cNvPicPr preferRelativeResize="0"/>
          <p:nvPr/>
        </p:nvPicPr>
        <p:blipFill>
          <a:blip r:embed="rId4">
            <a:alphaModFix/>
          </a:blip>
          <a:stretch>
            <a:fillRect/>
          </a:stretch>
        </p:blipFill>
        <p:spPr>
          <a:xfrm>
            <a:off x="6333235" y="3693731"/>
            <a:ext cx="175154" cy="301161"/>
          </a:xfrm>
          <a:prstGeom prst="rect">
            <a:avLst/>
          </a:prstGeom>
          <a:noFill/>
          <a:ln>
            <a:noFill/>
          </a:ln>
        </p:spPr>
      </p:pic>
      <p:pic>
        <p:nvPicPr>
          <p:cNvPr descr="\cdot" id="1153" name="Google Shape;1153;p58" title="MathEquation,#000000"/>
          <p:cNvPicPr preferRelativeResize="0"/>
          <p:nvPr/>
        </p:nvPicPr>
        <p:blipFill>
          <a:blip r:embed="rId4">
            <a:alphaModFix/>
          </a:blip>
          <a:stretch>
            <a:fillRect/>
          </a:stretch>
        </p:blipFill>
        <p:spPr>
          <a:xfrm>
            <a:off x="6096121" y="3315842"/>
            <a:ext cx="175154" cy="301161"/>
          </a:xfrm>
          <a:prstGeom prst="rect">
            <a:avLst/>
          </a:prstGeom>
          <a:noFill/>
          <a:ln>
            <a:noFill/>
          </a:ln>
        </p:spPr>
      </p:pic>
      <p:pic>
        <p:nvPicPr>
          <p:cNvPr descr="\cdot" id="1154" name="Google Shape;1154;p58" title="MathEquation,#000000"/>
          <p:cNvPicPr preferRelativeResize="0"/>
          <p:nvPr/>
        </p:nvPicPr>
        <p:blipFill>
          <a:blip r:embed="rId4">
            <a:alphaModFix/>
          </a:blip>
          <a:stretch>
            <a:fillRect/>
          </a:stretch>
        </p:blipFill>
        <p:spPr>
          <a:xfrm>
            <a:off x="5590030" y="2926443"/>
            <a:ext cx="175154" cy="301161"/>
          </a:xfrm>
          <a:prstGeom prst="rect">
            <a:avLst/>
          </a:prstGeom>
          <a:noFill/>
          <a:ln>
            <a:noFill/>
          </a:ln>
        </p:spPr>
      </p:pic>
      <p:pic>
        <p:nvPicPr>
          <p:cNvPr descr="\cdot" id="1155" name="Google Shape;1155;p58" title="MathEquation,#000000"/>
          <p:cNvPicPr preferRelativeResize="0"/>
          <p:nvPr/>
        </p:nvPicPr>
        <p:blipFill>
          <a:blip r:embed="rId4">
            <a:alphaModFix/>
          </a:blip>
          <a:stretch>
            <a:fillRect/>
          </a:stretch>
        </p:blipFill>
        <p:spPr>
          <a:xfrm>
            <a:off x="4730472" y="2285711"/>
            <a:ext cx="175154" cy="301161"/>
          </a:xfrm>
          <a:prstGeom prst="rect">
            <a:avLst/>
          </a:prstGeom>
          <a:noFill/>
          <a:ln>
            <a:noFill/>
          </a:ln>
        </p:spPr>
      </p:pic>
      <p:pic>
        <p:nvPicPr>
          <p:cNvPr descr="\cdot" id="1156" name="Google Shape;1156;p58" title="MathEquation,#000000"/>
          <p:cNvPicPr preferRelativeResize="0"/>
          <p:nvPr/>
        </p:nvPicPr>
        <p:blipFill>
          <a:blip r:embed="rId4">
            <a:alphaModFix/>
          </a:blip>
          <a:stretch>
            <a:fillRect/>
          </a:stretch>
        </p:blipFill>
        <p:spPr>
          <a:xfrm>
            <a:off x="4380042" y="2519356"/>
            <a:ext cx="175154" cy="301161"/>
          </a:xfrm>
          <a:prstGeom prst="rect">
            <a:avLst/>
          </a:prstGeom>
          <a:noFill/>
          <a:ln>
            <a:noFill/>
          </a:ln>
        </p:spPr>
      </p:pic>
      <p:pic>
        <p:nvPicPr>
          <p:cNvPr descr="\cdot" id="1157" name="Google Shape;1157;p58" title="MathEquation,#000000"/>
          <p:cNvPicPr preferRelativeResize="0"/>
          <p:nvPr/>
        </p:nvPicPr>
        <p:blipFill>
          <a:blip r:embed="rId4">
            <a:alphaModFix/>
          </a:blip>
          <a:stretch>
            <a:fillRect/>
          </a:stretch>
        </p:blipFill>
        <p:spPr>
          <a:xfrm>
            <a:off x="4139456" y="3964956"/>
            <a:ext cx="175154" cy="301161"/>
          </a:xfrm>
          <a:prstGeom prst="rect">
            <a:avLst/>
          </a:prstGeom>
          <a:noFill/>
          <a:ln>
            <a:noFill/>
          </a:ln>
        </p:spPr>
      </p:pic>
      <p:pic>
        <p:nvPicPr>
          <p:cNvPr descr="\cdot" id="1158" name="Google Shape;1158;p58" title="MathEquation,#000000"/>
          <p:cNvPicPr preferRelativeResize="0"/>
          <p:nvPr/>
        </p:nvPicPr>
        <p:blipFill>
          <a:blip r:embed="rId4">
            <a:alphaModFix/>
          </a:blip>
          <a:stretch>
            <a:fillRect/>
          </a:stretch>
        </p:blipFill>
        <p:spPr>
          <a:xfrm>
            <a:off x="4029612" y="2285711"/>
            <a:ext cx="175154" cy="301161"/>
          </a:xfrm>
          <a:prstGeom prst="rect">
            <a:avLst/>
          </a:prstGeom>
          <a:noFill/>
          <a:ln>
            <a:noFill/>
          </a:ln>
        </p:spPr>
      </p:pic>
      <p:cxnSp>
        <p:nvCxnSpPr>
          <p:cNvPr id="1159" name="Google Shape;1159;p58"/>
          <p:cNvCxnSpPr/>
          <p:nvPr/>
        </p:nvCxnSpPr>
        <p:spPr>
          <a:xfrm flipH="1" rot="10800000">
            <a:off x="3828635" y="4043347"/>
            <a:ext cx="408900" cy="230100"/>
          </a:xfrm>
          <a:prstGeom prst="straightConnector1">
            <a:avLst/>
          </a:prstGeom>
          <a:noFill/>
          <a:ln cap="flat" cmpd="sng" w="19050">
            <a:solidFill>
              <a:srgbClr val="980000"/>
            </a:solidFill>
            <a:prstDash val="solid"/>
            <a:round/>
            <a:headEnd len="med" w="med" type="stealth"/>
            <a:tailEnd len="med" w="med" type="stealth"/>
          </a:ln>
        </p:spPr>
      </p:cxnSp>
      <p:pic>
        <p:nvPicPr>
          <p:cNvPr descr="d_H(\hat{\mathcal{Y}}^M,H(\mathcal{Y}))" id="1160" name="Google Shape;1160;p58" title="MathEquation,#691000"/>
          <p:cNvPicPr preferRelativeResize="0"/>
          <p:nvPr/>
        </p:nvPicPr>
        <p:blipFill>
          <a:blip r:embed="rId7">
            <a:alphaModFix/>
          </a:blip>
          <a:stretch>
            <a:fillRect/>
          </a:stretch>
        </p:blipFill>
        <p:spPr>
          <a:xfrm>
            <a:off x="2095175" y="3037643"/>
            <a:ext cx="1771416" cy="442861"/>
          </a:xfrm>
          <a:prstGeom prst="rect">
            <a:avLst/>
          </a:prstGeom>
          <a:noFill/>
          <a:ln>
            <a:noFill/>
          </a:ln>
        </p:spPr>
      </p:pic>
      <p:cxnSp>
        <p:nvCxnSpPr>
          <p:cNvPr id="1161" name="Google Shape;1161;p58"/>
          <p:cNvCxnSpPr/>
          <p:nvPr/>
        </p:nvCxnSpPr>
        <p:spPr>
          <a:xfrm flipH="1" rot="10800000">
            <a:off x="3815183" y="2473749"/>
            <a:ext cx="170400" cy="1799700"/>
          </a:xfrm>
          <a:prstGeom prst="straightConnector1">
            <a:avLst/>
          </a:prstGeom>
          <a:noFill/>
          <a:ln cap="flat" cmpd="sng" w="19050">
            <a:solidFill>
              <a:schemeClr val="dk2"/>
            </a:solidFill>
            <a:prstDash val="dot"/>
            <a:round/>
            <a:headEnd len="med" w="med" type="none"/>
            <a:tailEnd len="med" w="med" type="none"/>
          </a:ln>
        </p:spPr>
      </p:cxnSp>
      <p:cxnSp>
        <p:nvCxnSpPr>
          <p:cNvPr id="1162" name="Google Shape;1162;p58"/>
          <p:cNvCxnSpPr/>
          <p:nvPr/>
        </p:nvCxnSpPr>
        <p:spPr>
          <a:xfrm>
            <a:off x="3046827" y="3498949"/>
            <a:ext cx="963900" cy="584400"/>
          </a:xfrm>
          <a:prstGeom prst="straightConnector1">
            <a:avLst/>
          </a:prstGeom>
          <a:noFill/>
          <a:ln cap="flat" cmpd="sng" w="9525">
            <a:solidFill>
              <a:srgbClr val="980000"/>
            </a:solidFill>
            <a:prstDash val="lgDash"/>
            <a:round/>
            <a:headEnd len="med" w="med" type="none"/>
            <a:tailEnd len="med" w="med" type="stealth"/>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59"/>
          <p:cNvSpPr/>
          <p:nvPr/>
        </p:nvSpPr>
        <p:spPr>
          <a:xfrm rot="-1894604">
            <a:off x="6670901" y="3446210"/>
            <a:ext cx="658850" cy="539272"/>
          </a:xfrm>
          <a:prstGeom prst="roundRect">
            <a:avLst>
              <a:gd fmla="val 37417" name="adj"/>
            </a:avLst>
          </a:prstGeom>
          <a:solidFill>
            <a:srgbClr val="BFD6FF">
              <a:alpha val="67600"/>
            </a:srgbClr>
          </a:solidFill>
          <a:ln cap="flat" cmpd="sng" w="9525">
            <a:solidFill>
              <a:srgbClr val="0000C3"/>
            </a:solidFill>
            <a:prstDash val="lg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69" name="Google Shape;1169;p59"/>
          <p:cNvSpPr txBox="1"/>
          <p:nvPr>
            <p:ph idx="4294967295" type="title"/>
          </p:nvPr>
        </p:nvSpPr>
        <p:spPr>
          <a:xfrm>
            <a:off x="693000" y="-800"/>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b="1" lang="en">
                <a:latin typeface="Helvetica Neue"/>
                <a:ea typeface="Helvetica Neue"/>
                <a:cs typeface="Helvetica Neue"/>
                <a:sym typeface="Helvetica Neue"/>
              </a:rPr>
              <a:t>Finite-sample</a:t>
            </a:r>
            <a:r>
              <a:rPr lang="en">
                <a:latin typeface="Helvetica Neue Light"/>
                <a:ea typeface="Helvetica Neue Light"/>
                <a:cs typeface="Helvetica Neue Light"/>
                <a:sym typeface="Helvetica Neue Light"/>
              </a:rPr>
              <a:t> error bounds</a:t>
            </a:r>
            <a:endParaRPr>
              <a:latin typeface="Helvetica Neue Light"/>
              <a:ea typeface="Helvetica Neue Light"/>
              <a:cs typeface="Helvetica Neue Light"/>
              <a:sym typeface="Helvetica Neue Light"/>
            </a:endParaRPr>
          </a:p>
        </p:txBody>
      </p:sp>
      <p:sp>
        <p:nvSpPr>
          <p:cNvPr id="1170" name="Google Shape;1170;p5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171" name="Google Shape;1171;p59"/>
          <p:cNvSpPr txBox="1"/>
          <p:nvPr/>
        </p:nvSpPr>
        <p:spPr>
          <a:xfrm>
            <a:off x="3063975" y="1002100"/>
            <a:ext cx="2065500" cy="11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is      - convex </a:t>
            </a:r>
            <a:endParaRPr sz="20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is</a:t>
            </a:r>
            <a:r>
              <a:rPr lang="en" sz="2000">
                <a:latin typeface="Helvetica Neue Light"/>
                <a:ea typeface="Helvetica Neue Light"/>
                <a:cs typeface="Helvetica Neue Light"/>
                <a:sym typeface="Helvetica Neue Light"/>
              </a:rPr>
              <a:t> </a:t>
            </a:r>
            <a:r>
              <a:rPr lang="en" sz="2000">
                <a:latin typeface="Helvetica Neue Light"/>
                <a:ea typeface="Helvetica Neue Light"/>
                <a:cs typeface="Helvetica Neue Light"/>
                <a:sym typeface="Helvetica Neue Light"/>
              </a:rPr>
              <a:t>	  - </a:t>
            </a:r>
            <a:r>
              <a:rPr lang="en" sz="2000">
                <a:latin typeface="Helvetica Neue Light"/>
                <a:ea typeface="Helvetica Neue Light"/>
                <a:cs typeface="Helvetica Neue Light"/>
                <a:sym typeface="Helvetica Neue Light"/>
              </a:rPr>
              <a:t>Lipschitz</a:t>
            </a:r>
            <a:endParaRPr sz="20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n" sz="2000">
                <a:latin typeface="Helvetica Neue Light"/>
                <a:ea typeface="Helvetica Neue Light"/>
                <a:cs typeface="Helvetica Neue Light"/>
                <a:sym typeface="Helvetica Neue Light"/>
              </a:rPr>
              <a:t>	 for all		</a:t>
            </a:r>
            <a:endParaRPr sz="2000">
              <a:latin typeface="Helvetica Neue Light"/>
              <a:ea typeface="Helvetica Neue Light"/>
              <a:cs typeface="Helvetica Neue Light"/>
              <a:sym typeface="Helvetica Neue Light"/>
            </a:endParaRPr>
          </a:p>
        </p:txBody>
      </p:sp>
      <p:pic>
        <p:nvPicPr>
          <p:cNvPr descr="\mathbb{P}\left(d_H\big(\hat{\mathcal{Y}}^M, \textrm{H}\,(\mathcal{Y})\big)\leq \epsilon\right)\geq 1-\delta_M" id="1172" name="Google Shape;1172;p59" title="MathEquation,#000000"/>
          <p:cNvPicPr preferRelativeResize="0"/>
          <p:nvPr/>
        </p:nvPicPr>
        <p:blipFill>
          <a:blip r:embed="rId3">
            <a:alphaModFix/>
          </a:blip>
          <a:stretch>
            <a:fillRect/>
          </a:stretch>
        </p:blipFill>
        <p:spPr>
          <a:xfrm>
            <a:off x="1089050" y="3228366"/>
            <a:ext cx="4703704" cy="635000"/>
          </a:xfrm>
          <a:prstGeom prst="rect">
            <a:avLst/>
          </a:prstGeom>
          <a:noFill/>
          <a:ln>
            <a:noFill/>
          </a:ln>
        </p:spPr>
      </p:pic>
      <p:pic>
        <p:nvPicPr>
          <p:cNvPr descr="\mathcal{X}" id="1173" name="Google Shape;1173;p59" title="MathEquation,#000000"/>
          <p:cNvPicPr preferRelativeResize="0"/>
          <p:nvPr/>
        </p:nvPicPr>
        <p:blipFill>
          <a:blip r:embed="rId4">
            <a:alphaModFix/>
          </a:blip>
          <a:stretch>
            <a:fillRect/>
          </a:stretch>
        </p:blipFill>
        <p:spPr>
          <a:xfrm>
            <a:off x="6862550" y="3571587"/>
            <a:ext cx="238380" cy="288526"/>
          </a:xfrm>
          <a:prstGeom prst="rect">
            <a:avLst/>
          </a:prstGeom>
          <a:noFill/>
          <a:ln>
            <a:noFill/>
          </a:ln>
        </p:spPr>
      </p:pic>
      <p:pic>
        <p:nvPicPr>
          <p:cNvPr descr="\mathcal{Y}" id="1174" name="Google Shape;1174;p59" title="MathEquation,#000000"/>
          <p:cNvPicPr preferRelativeResize="0"/>
          <p:nvPr/>
        </p:nvPicPr>
        <p:blipFill>
          <a:blip r:embed="rId5">
            <a:alphaModFix/>
          </a:blip>
          <a:stretch>
            <a:fillRect/>
          </a:stretch>
        </p:blipFill>
        <p:spPr>
          <a:xfrm>
            <a:off x="8447340" y="3129395"/>
            <a:ext cx="214728" cy="306793"/>
          </a:xfrm>
          <a:prstGeom prst="rect">
            <a:avLst/>
          </a:prstGeom>
          <a:noFill/>
          <a:ln>
            <a:noFill/>
          </a:ln>
        </p:spPr>
      </p:pic>
      <p:pic>
        <p:nvPicPr>
          <p:cNvPr descr="f" id="1175" name="Google Shape;1175;p59" title="MathEquation,#000000"/>
          <p:cNvPicPr preferRelativeResize="0"/>
          <p:nvPr/>
        </p:nvPicPr>
        <p:blipFill>
          <a:blip r:embed="rId6">
            <a:alphaModFix/>
          </a:blip>
          <a:stretch>
            <a:fillRect/>
          </a:stretch>
        </p:blipFill>
        <p:spPr>
          <a:xfrm>
            <a:off x="7481723" y="3304094"/>
            <a:ext cx="129172" cy="276034"/>
          </a:xfrm>
          <a:prstGeom prst="rect">
            <a:avLst/>
          </a:prstGeom>
          <a:noFill/>
          <a:ln>
            <a:noFill/>
          </a:ln>
        </p:spPr>
      </p:pic>
      <p:cxnSp>
        <p:nvCxnSpPr>
          <p:cNvPr id="1176" name="Google Shape;1176;p59"/>
          <p:cNvCxnSpPr/>
          <p:nvPr/>
        </p:nvCxnSpPr>
        <p:spPr>
          <a:xfrm>
            <a:off x="7443214" y="3673252"/>
            <a:ext cx="206100" cy="0"/>
          </a:xfrm>
          <a:prstGeom prst="straightConnector1">
            <a:avLst/>
          </a:prstGeom>
          <a:noFill/>
          <a:ln cap="flat" cmpd="sng" w="9525">
            <a:solidFill>
              <a:srgbClr val="000000"/>
            </a:solidFill>
            <a:prstDash val="solid"/>
            <a:round/>
            <a:headEnd len="med" w="med" type="none"/>
            <a:tailEnd len="med" w="med" type="triangle"/>
          </a:ln>
        </p:spPr>
      </p:cxnSp>
      <p:pic>
        <p:nvPicPr>
          <p:cNvPr descr="L" id="1177" name="Google Shape;1177;p59" title="MathEquation,#000000"/>
          <p:cNvPicPr preferRelativeResize="0"/>
          <p:nvPr/>
        </p:nvPicPr>
        <p:blipFill>
          <a:blip r:embed="rId7">
            <a:alphaModFix/>
          </a:blip>
          <a:stretch>
            <a:fillRect/>
          </a:stretch>
        </p:blipFill>
        <p:spPr>
          <a:xfrm>
            <a:off x="2473075" y="1028150"/>
            <a:ext cx="500350" cy="387138"/>
          </a:xfrm>
          <a:prstGeom prst="rect">
            <a:avLst/>
          </a:prstGeom>
          <a:noFill/>
          <a:ln>
            <a:noFill/>
          </a:ln>
        </p:spPr>
      </p:pic>
      <p:pic>
        <p:nvPicPr>
          <p:cNvPr descr="L" id="1178" name="Google Shape;1178;p59" title="MathEquation,#000000"/>
          <p:cNvPicPr preferRelativeResize="0"/>
          <p:nvPr/>
        </p:nvPicPr>
        <p:blipFill>
          <a:blip r:embed="rId8">
            <a:alphaModFix/>
          </a:blip>
          <a:stretch>
            <a:fillRect/>
          </a:stretch>
        </p:blipFill>
        <p:spPr>
          <a:xfrm>
            <a:off x="2558363" y="1486725"/>
            <a:ext cx="233116" cy="457199"/>
          </a:xfrm>
          <a:prstGeom prst="rect">
            <a:avLst/>
          </a:prstGeom>
          <a:noFill/>
          <a:ln>
            <a:noFill/>
          </a:ln>
        </p:spPr>
      </p:pic>
      <p:pic>
        <p:nvPicPr>
          <p:cNvPr descr="L" id="1179" name="Google Shape;1179;p59" title="MathEquation,#000000"/>
          <p:cNvPicPr preferRelativeResize="0"/>
          <p:nvPr/>
        </p:nvPicPr>
        <p:blipFill>
          <a:blip r:embed="rId9">
            <a:alphaModFix/>
          </a:blip>
          <a:stretch>
            <a:fillRect/>
          </a:stretch>
        </p:blipFill>
        <p:spPr>
          <a:xfrm>
            <a:off x="3465125" y="1543793"/>
            <a:ext cx="233126" cy="308312"/>
          </a:xfrm>
          <a:prstGeom prst="rect">
            <a:avLst/>
          </a:prstGeom>
          <a:noFill/>
          <a:ln>
            <a:noFill/>
          </a:ln>
        </p:spPr>
      </p:pic>
      <p:pic>
        <p:nvPicPr>
          <p:cNvPr descr="r" id="1180" name="Google Shape;1180;p59" title="MathEquation,#000000"/>
          <p:cNvPicPr preferRelativeResize="0"/>
          <p:nvPr/>
        </p:nvPicPr>
        <p:blipFill>
          <a:blip r:embed="rId10">
            <a:alphaModFix/>
          </a:blip>
          <a:stretch>
            <a:fillRect/>
          </a:stretch>
        </p:blipFill>
        <p:spPr>
          <a:xfrm>
            <a:off x="3497513" y="1132313"/>
            <a:ext cx="168354" cy="248871"/>
          </a:xfrm>
          <a:prstGeom prst="rect">
            <a:avLst/>
          </a:prstGeom>
          <a:noFill/>
          <a:ln>
            <a:noFill/>
          </a:ln>
        </p:spPr>
      </p:pic>
      <p:pic>
        <p:nvPicPr>
          <p:cNvPr descr="\mathbb{P}_\mathcal{X}(A)\geq p_0\lambda(A)" id="1181" name="Google Shape;1181;p59" title="MathEquation,#000000"/>
          <p:cNvPicPr preferRelativeResize="0"/>
          <p:nvPr/>
        </p:nvPicPr>
        <p:blipFill>
          <a:blip r:embed="rId11">
            <a:alphaModFix/>
          </a:blip>
          <a:stretch>
            <a:fillRect/>
          </a:stretch>
        </p:blipFill>
        <p:spPr>
          <a:xfrm>
            <a:off x="1269550" y="1977175"/>
            <a:ext cx="2227970" cy="370400"/>
          </a:xfrm>
          <a:prstGeom prst="rect">
            <a:avLst/>
          </a:prstGeom>
          <a:noFill/>
          <a:ln>
            <a:noFill/>
          </a:ln>
        </p:spPr>
      </p:pic>
      <p:pic>
        <p:nvPicPr>
          <p:cNvPr descr="A\subset\mathcal{X}" id="1182" name="Google Shape;1182;p59" title="MathEquation,#000000"/>
          <p:cNvPicPr preferRelativeResize="0"/>
          <p:nvPr/>
        </p:nvPicPr>
        <p:blipFill>
          <a:blip r:embed="rId12">
            <a:alphaModFix/>
          </a:blip>
          <a:stretch>
            <a:fillRect/>
          </a:stretch>
        </p:blipFill>
        <p:spPr>
          <a:xfrm>
            <a:off x="4434950" y="2008225"/>
            <a:ext cx="990530" cy="308300"/>
          </a:xfrm>
          <a:prstGeom prst="rect">
            <a:avLst/>
          </a:prstGeom>
          <a:noFill/>
          <a:ln>
            <a:noFill/>
          </a:ln>
        </p:spPr>
      </p:pic>
      <p:sp>
        <p:nvSpPr>
          <p:cNvPr id="1183" name="Google Shape;1183;p59"/>
          <p:cNvSpPr txBox="1"/>
          <p:nvPr/>
        </p:nvSpPr>
        <p:spPr>
          <a:xfrm>
            <a:off x="1022000" y="69237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2000">
                <a:solidFill>
                  <a:schemeClr val="dk1"/>
                </a:solidFill>
                <a:latin typeface="Helvetica Neue Light"/>
                <a:ea typeface="Helvetica Neue Light"/>
                <a:cs typeface="Helvetica Neue Light"/>
                <a:sym typeface="Helvetica Neue Light"/>
              </a:rPr>
              <a:t>Assume:</a:t>
            </a:r>
            <a:endParaRPr/>
          </a:p>
        </p:txBody>
      </p:sp>
      <p:pic>
        <p:nvPicPr>
          <p:cNvPr id="1184" name="Google Shape;1184;p59"/>
          <p:cNvPicPr preferRelativeResize="0"/>
          <p:nvPr/>
        </p:nvPicPr>
        <p:blipFill>
          <a:blip r:embed="rId13">
            <a:alphaModFix/>
          </a:blip>
          <a:stretch>
            <a:fillRect/>
          </a:stretch>
        </p:blipFill>
        <p:spPr>
          <a:xfrm>
            <a:off x="6953200" y="1077750"/>
            <a:ext cx="1416249" cy="1392799"/>
          </a:xfrm>
          <a:prstGeom prst="rect">
            <a:avLst/>
          </a:prstGeom>
          <a:noFill/>
          <a:ln>
            <a:noFill/>
          </a:ln>
        </p:spPr>
      </p:pic>
      <p:sp>
        <p:nvSpPr>
          <p:cNvPr id="1185" name="Google Shape;1185;p59"/>
          <p:cNvSpPr txBox="1"/>
          <p:nvPr/>
        </p:nvSpPr>
        <p:spPr>
          <a:xfrm>
            <a:off x="1705350" y="3965250"/>
            <a:ext cx="6714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2000">
                <a:solidFill>
                  <a:schemeClr val="dk1"/>
                </a:solidFill>
                <a:latin typeface="Helvetica Neue Light"/>
                <a:ea typeface="Helvetica Neue Light"/>
                <a:cs typeface="Helvetica Neue Light"/>
                <a:sym typeface="Helvetica Neue Light"/>
              </a:rPr>
              <a:t>with</a:t>
            </a:r>
            <a:endParaRPr/>
          </a:p>
        </p:txBody>
      </p:sp>
      <p:pic>
        <p:nvPicPr>
          <p:cNvPr descr="\delta_M=D(\mathcal{X},\epsilon/2L)(1-p_0\Lambda_\epsilon^{r,L})^M" id="1186" name="Google Shape;1186;p59" title="MathEquation,#000000"/>
          <p:cNvPicPr preferRelativeResize="0"/>
          <p:nvPr/>
        </p:nvPicPr>
        <p:blipFill>
          <a:blip r:embed="rId14">
            <a:alphaModFix/>
          </a:blip>
          <a:stretch>
            <a:fillRect/>
          </a:stretch>
        </p:blipFill>
        <p:spPr>
          <a:xfrm>
            <a:off x="2556476" y="4014750"/>
            <a:ext cx="3748584" cy="393600"/>
          </a:xfrm>
          <a:prstGeom prst="rect">
            <a:avLst/>
          </a:prstGeom>
          <a:noFill/>
          <a:ln>
            <a:noFill/>
          </a:ln>
        </p:spPr>
      </p:pic>
      <p:sp>
        <p:nvSpPr>
          <p:cNvPr id="1187" name="Google Shape;1187;p59"/>
          <p:cNvSpPr/>
          <p:nvPr/>
        </p:nvSpPr>
        <p:spPr>
          <a:xfrm>
            <a:off x="7806349" y="3212107"/>
            <a:ext cx="865976" cy="989099"/>
          </a:xfrm>
          <a:custGeom>
            <a:rect b="b" l="l" r="r" t="t"/>
            <a:pathLst>
              <a:path extrusionOk="0" h="70954" w="65567">
                <a:moveTo>
                  <a:pt x="3142" y="54352"/>
                </a:moveTo>
                <a:lnTo>
                  <a:pt x="0" y="0"/>
                </a:lnTo>
                <a:lnTo>
                  <a:pt x="19778" y="0"/>
                </a:lnTo>
                <a:lnTo>
                  <a:pt x="44163" y="20020"/>
                </a:lnTo>
                <a:lnTo>
                  <a:pt x="58522" y="32681"/>
                </a:lnTo>
                <a:lnTo>
                  <a:pt x="65567" y="45046"/>
                </a:lnTo>
                <a:lnTo>
                  <a:pt x="62858" y="61828"/>
                </a:lnTo>
                <a:lnTo>
                  <a:pt x="43350" y="70954"/>
                </a:lnTo>
                <a:lnTo>
                  <a:pt x="22216" y="70660"/>
                </a:lnTo>
                <a:lnTo>
                  <a:pt x="12733" y="68304"/>
                </a:lnTo>
                <a:close/>
              </a:path>
            </a:pathLst>
          </a:custGeom>
          <a:solidFill>
            <a:srgbClr val="FCE5CD"/>
          </a:solidFill>
          <a:ln cap="flat" cmpd="sng" w="19050">
            <a:solidFill>
              <a:srgbClr val="990000"/>
            </a:solidFill>
            <a:prstDash val="solid"/>
            <a:round/>
            <a:headEnd len="med" w="med" type="none"/>
            <a:tailEnd len="med" w="med" type="none"/>
          </a:ln>
        </p:spPr>
      </p:sp>
      <p:sp>
        <p:nvSpPr>
          <p:cNvPr id="1188" name="Google Shape;1188;p59"/>
          <p:cNvSpPr/>
          <p:nvPr/>
        </p:nvSpPr>
        <p:spPr>
          <a:xfrm>
            <a:off x="7687206" y="3146800"/>
            <a:ext cx="1040109" cy="1090670"/>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1189" name="Google Shape;1189;p59" title="MathEquation,#000000"/>
          <p:cNvPicPr preferRelativeResize="0"/>
          <p:nvPr/>
        </p:nvPicPr>
        <p:blipFill>
          <a:blip r:embed="rId15">
            <a:alphaModFix/>
          </a:blip>
          <a:stretch>
            <a:fillRect/>
          </a:stretch>
        </p:blipFill>
        <p:spPr>
          <a:xfrm>
            <a:off x="8174098" y="3393062"/>
            <a:ext cx="65518" cy="133612"/>
          </a:xfrm>
          <a:prstGeom prst="rect">
            <a:avLst/>
          </a:prstGeom>
          <a:noFill/>
          <a:ln>
            <a:noFill/>
          </a:ln>
        </p:spPr>
      </p:pic>
      <p:pic>
        <p:nvPicPr>
          <p:cNvPr descr="\hat{\mathcal{Y}}^M" id="1190" name="Google Shape;1190;p59" title="MathEquation,#631500"/>
          <p:cNvPicPr preferRelativeResize="0"/>
          <p:nvPr/>
        </p:nvPicPr>
        <p:blipFill>
          <a:blip r:embed="rId16">
            <a:alphaModFix/>
          </a:blip>
          <a:stretch>
            <a:fillRect/>
          </a:stretch>
        </p:blipFill>
        <p:spPr>
          <a:xfrm>
            <a:off x="8145944" y="3640100"/>
            <a:ext cx="416544" cy="457199"/>
          </a:xfrm>
          <a:prstGeom prst="rect">
            <a:avLst/>
          </a:prstGeom>
          <a:noFill/>
          <a:ln>
            <a:noFill/>
          </a:ln>
        </p:spPr>
      </p:pic>
      <p:pic>
        <p:nvPicPr>
          <p:cNvPr descr="\cdot" id="1191" name="Google Shape;1191;p59" title="MathEquation,#000000"/>
          <p:cNvPicPr preferRelativeResize="0"/>
          <p:nvPr/>
        </p:nvPicPr>
        <p:blipFill>
          <a:blip r:embed="rId15">
            <a:alphaModFix/>
          </a:blip>
          <a:stretch>
            <a:fillRect/>
          </a:stretch>
        </p:blipFill>
        <p:spPr>
          <a:xfrm>
            <a:off x="8011438" y="3904198"/>
            <a:ext cx="65518" cy="133612"/>
          </a:xfrm>
          <a:prstGeom prst="rect">
            <a:avLst/>
          </a:prstGeom>
          <a:noFill/>
          <a:ln>
            <a:noFill/>
          </a:ln>
        </p:spPr>
      </p:pic>
      <p:pic>
        <p:nvPicPr>
          <p:cNvPr descr="\cdot" id="1192" name="Google Shape;1192;p59" title="MathEquation,#000000"/>
          <p:cNvPicPr preferRelativeResize="0"/>
          <p:nvPr/>
        </p:nvPicPr>
        <p:blipFill>
          <a:blip r:embed="rId15">
            <a:alphaModFix/>
          </a:blip>
          <a:stretch>
            <a:fillRect/>
          </a:stretch>
        </p:blipFill>
        <p:spPr>
          <a:xfrm>
            <a:off x="7892890" y="3746904"/>
            <a:ext cx="65518" cy="133612"/>
          </a:xfrm>
          <a:prstGeom prst="rect">
            <a:avLst/>
          </a:prstGeom>
          <a:noFill/>
          <a:ln>
            <a:noFill/>
          </a:ln>
        </p:spPr>
      </p:pic>
      <p:pic>
        <p:nvPicPr>
          <p:cNvPr descr="\cdot" id="1193" name="Google Shape;1193;p59" title="MathEquation,#000000"/>
          <p:cNvPicPr preferRelativeResize="0"/>
          <p:nvPr/>
        </p:nvPicPr>
        <p:blipFill>
          <a:blip r:embed="rId15">
            <a:alphaModFix/>
          </a:blip>
          <a:stretch>
            <a:fillRect/>
          </a:stretch>
        </p:blipFill>
        <p:spPr>
          <a:xfrm>
            <a:off x="7994738" y="3452576"/>
            <a:ext cx="65518" cy="133612"/>
          </a:xfrm>
          <a:prstGeom prst="rect">
            <a:avLst/>
          </a:prstGeom>
          <a:noFill/>
          <a:ln>
            <a:noFill/>
          </a:ln>
        </p:spPr>
      </p:pic>
      <p:pic>
        <p:nvPicPr>
          <p:cNvPr descr="\cdot" id="1194" name="Google Shape;1194;p59" title="MathEquation,#000000"/>
          <p:cNvPicPr preferRelativeResize="0"/>
          <p:nvPr/>
        </p:nvPicPr>
        <p:blipFill>
          <a:blip r:embed="rId15">
            <a:alphaModFix/>
          </a:blip>
          <a:stretch>
            <a:fillRect/>
          </a:stretch>
        </p:blipFill>
        <p:spPr>
          <a:xfrm>
            <a:off x="8262965" y="4151188"/>
            <a:ext cx="65518" cy="133612"/>
          </a:xfrm>
          <a:prstGeom prst="rect">
            <a:avLst/>
          </a:prstGeom>
          <a:noFill/>
          <a:ln>
            <a:noFill/>
          </a:ln>
        </p:spPr>
      </p:pic>
      <p:pic>
        <p:nvPicPr>
          <p:cNvPr descr="\cdot" id="1195" name="Google Shape;1195;p59" title="MathEquation,#000000"/>
          <p:cNvPicPr preferRelativeResize="0"/>
          <p:nvPr/>
        </p:nvPicPr>
        <p:blipFill>
          <a:blip r:embed="rId15">
            <a:alphaModFix/>
          </a:blip>
          <a:stretch>
            <a:fillRect/>
          </a:stretch>
        </p:blipFill>
        <p:spPr>
          <a:xfrm>
            <a:off x="8596999" y="4027643"/>
            <a:ext cx="65518" cy="133612"/>
          </a:xfrm>
          <a:prstGeom prst="rect">
            <a:avLst/>
          </a:prstGeom>
          <a:noFill/>
          <a:ln>
            <a:noFill/>
          </a:ln>
        </p:spPr>
      </p:pic>
      <p:pic>
        <p:nvPicPr>
          <p:cNvPr descr="\cdot" id="1196" name="Google Shape;1196;p59" title="MathEquation,#000000"/>
          <p:cNvPicPr preferRelativeResize="0"/>
          <p:nvPr/>
        </p:nvPicPr>
        <p:blipFill>
          <a:blip r:embed="rId15">
            <a:alphaModFix/>
          </a:blip>
          <a:stretch>
            <a:fillRect/>
          </a:stretch>
        </p:blipFill>
        <p:spPr>
          <a:xfrm>
            <a:off x="7937973" y="4118624"/>
            <a:ext cx="65518" cy="133612"/>
          </a:xfrm>
          <a:prstGeom prst="rect">
            <a:avLst/>
          </a:prstGeom>
          <a:noFill/>
          <a:ln>
            <a:noFill/>
          </a:ln>
        </p:spPr>
      </p:pic>
      <p:pic>
        <p:nvPicPr>
          <p:cNvPr descr="\cdot" id="1197" name="Google Shape;1197;p59" title="MathEquation,#000000"/>
          <p:cNvPicPr preferRelativeResize="0"/>
          <p:nvPr/>
        </p:nvPicPr>
        <p:blipFill>
          <a:blip r:embed="rId15">
            <a:alphaModFix/>
          </a:blip>
          <a:stretch>
            <a:fillRect/>
          </a:stretch>
        </p:blipFill>
        <p:spPr>
          <a:xfrm>
            <a:off x="8631453" y="3792988"/>
            <a:ext cx="65518" cy="133612"/>
          </a:xfrm>
          <a:prstGeom prst="rect">
            <a:avLst/>
          </a:prstGeom>
          <a:noFill/>
          <a:ln>
            <a:noFill/>
          </a:ln>
        </p:spPr>
      </p:pic>
      <p:pic>
        <p:nvPicPr>
          <p:cNvPr descr="\cdot" id="1198" name="Google Shape;1198;p59" title="MathEquation,#000000"/>
          <p:cNvPicPr preferRelativeResize="0"/>
          <p:nvPr/>
        </p:nvPicPr>
        <p:blipFill>
          <a:blip r:embed="rId15">
            <a:alphaModFix/>
          </a:blip>
          <a:stretch>
            <a:fillRect/>
          </a:stretch>
        </p:blipFill>
        <p:spPr>
          <a:xfrm>
            <a:off x="8542758" y="3625335"/>
            <a:ext cx="65518" cy="133612"/>
          </a:xfrm>
          <a:prstGeom prst="rect">
            <a:avLst/>
          </a:prstGeom>
          <a:noFill/>
          <a:ln>
            <a:noFill/>
          </a:ln>
        </p:spPr>
      </p:pic>
      <p:pic>
        <p:nvPicPr>
          <p:cNvPr descr="\cdot" id="1199" name="Google Shape;1199;p59" title="MathEquation,#000000"/>
          <p:cNvPicPr preferRelativeResize="0"/>
          <p:nvPr/>
        </p:nvPicPr>
        <p:blipFill>
          <a:blip r:embed="rId15">
            <a:alphaModFix/>
          </a:blip>
          <a:stretch>
            <a:fillRect/>
          </a:stretch>
        </p:blipFill>
        <p:spPr>
          <a:xfrm>
            <a:off x="8353448" y="3452576"/>
            <a:ext cx="65518" cy="133612"/>
          </a:xfrm>
          <a:prstGeom prst="rect">
            <a:avLst/>
          </a:prstGeom>
          <a:noFill/>
          <a:ln>
            <a:noFill/>
          </a:ln>
        </p:spPr>
      </p:pic>
      <p:pic>
        <p:nvPicPr>
          <p:cNvPr descr="\cdot" id="1200" name="Google Shape;1200;p59" title="MathEquation,#000000"/>
          <p:cNvPicPr preferRelativeResize="0"/>
          <p:nvPr/>
        </p:nvPicPr>
        <p:blipFill>
          <a:blip r:embed="rId15">
            <a:alphaModFix/>
          </a:blip>
          <a:stretch>
            <a:fillRect/>
          </a:stretch>
        </p:blipFill>
        <p:spPr>
          <a:xfrm>
            <a:off x="8031920" y="3168311"/>
            <a:ext cx="65518" cy="133612"/>
          </a:xfrm>
          <a:prstGeom prst="rect">
            <a:avLst/>
          </a:prstGeom>
          <a:noFill/>
          <a:ln>
            <a:noFill/>
          </a:ln>
        </p:spPr>
      </p:pic>
      <p:pic>
        <p:nvPicPr>
          <p:cNvPr descr="\cdot" id="1201" name="Google Shape;1201;p59" title="MathEquation,#000000"/>
          <p:cNvPicPr preferRelativeResize="0"/>
          <p:nvPr/>
        </p:nvPicPr>
        <p:blipFill>
          <a:blip r:embed="rId15">
            <a:alphaModFix/>
          </a:blip>
          <a:stretch>
            <a:fillRect/>
          </a:stretch>
        </p:blipFill>
        <p:spPr>
          <a:xfrm>
            <a:off x="7900837" y="3271969"/>
            <a:ext cx="65518" cy="133612"/>
          </a:xfrm>
          <a:prstGeom prst="rect">
            <a:avLst/>
          </a:prstGeom>
          <a:noFill/>
          <a:ln>
            <a:noFill/>
          </a:ln>
        </p:spPr>
      </p:pic>
      <p:pic>
        <p:nvPicPr>
          <p:cNvPr descr="\cdot" id="1202" name="Google Shape;1202;p59" title="MathEquation,#000000"/>
          <p:cNvPicPr preferRelativeResize="0"/>
          <p:nvPr/>
        </p:nvPicPr>
        <p:blipFill>
          <a:blip r:embed="rId15">
            <a:alphaModFix/>
          </a:blip>
          <a:stretch>
            <a:fillRect/>
          </a:stretch>
        </p:blipFill>
        <p:spPr>
          <a:xfrm>
            <a:off x="7810843" y="3913318"/>
            <a:ext cx="65518" cy="133612"/>
          </a:xfrm>
          <a:prstGeom prst="rect">
            <a:avLst/>
          </a:prstGeom>
          <a:noFill/>
          <a:ln>
            <a:noFill/>
          </a:ln>
        </p:spPr>
      </p:pic>
      <p:pic>
        <p:nvPicPr>
          <p:cNvPr descr="\cdot" id="1203" name="Google Shape;1203;p59" title="MathEquation,#000000"/>
          <p:cNvPicPr preferRelativeResize="0"/>
          <p:nvPr/>
        </p:nvPicPr>
        <p:blipFill>
          <a:blip r:embed="rId15">
            <a:alphaModFix/>
          </a:blip>
          <a:stretch>
            <a:fillRect/>
          </a:stretch>
        </p:blipFill>
        <p:spPr>
          <a:xfrm>
            <a:off x="7769755" y="3168311"/>
            <a:ext cx="65518" cy="133612"/>
          </a:xfrm>
          <a:prstGeom prst="rect">
            <a:avLst/>
          </a:prstGeom>
          <a:noFill/>
          <a:ln>
            <a:noFill/>
          </a:ln>
        </p:spPr>
      </p:pic>
      <p:pic>
        <p:nvPicPr>
          <p:cNvPr descr="\cdot" id="1204" name="Google Shape;1204;p59" title="MathEquation,#000000"/>
          <p:cNvPicPr preferRelativeResize="0"/>
          <p:nvPr/>
        </p:nvPicPr>
        <p:blipFill>
          <a:blip r:embed="rId15">
            <a:alphaModFix/>
          </a:blip>
          <a:stretch>
            <a:fillRect/>
          </a:stretch>
        </p:blipFill>
        <p:spPr>
          <a:xfrm>
            <a:off x="7100935" y="3452587"/>
            <a:ext cx="65518" cy="133612"/>
          </a:xfrm>
          <a:prstGeom prst="rect">
            <a:avLst/>
          </a:prstGeom>
          <a:noFill/>
          <a:ln>
            <a:noFill/>
          </a:ln>
        </p:spPr>
      </p:pic>
      <p:pic>
        <p:nvPicPr>
          <p:cNvPr descr="\cdot" id="1205" name="Google Shape;1205;p59" title="MathEquation,#000000"/>
          <p:cNvPicPr preferRelativeResize="0"/>
          <p:nvPr/>
        </p:nvPicPr>
        <p:blipFill>
          <a:blip r:embed="rId15">
            <a:alphaModFix/>
          </a:blip>
          <a:stretch>
            <a:fillRect/>
          </a:stretch>
        </p:blipFill>
        <p:spPr>
          <a:xfrm>
            <a:off x="6990225" y="3867986"/>
            <a:ext cx="65518" cy="133612"/>
          </a:xfrm>
          <a:prstGeom prst="rect">
            <a:avLst/>
          </a:prstGeom>
          <a:noFill/>
          <a:ln>
            <a:noFill/>
          </a:ln>
        </p:spPr>
      </p:pic>
      <p:pic>
        <p:nvPicPr>
          <p:cNvPr descr="\cdot" id="1206" name="Google Shape;1206;p59" title="MathEquation,#000000"/>
          <p:cNvPicPr preferRelativeResize="0"/>
          <p:nvPr/>
        </p:nvPicPr>
        <p:blipFill>
          <a:blip r:embed="rId15">
            <a:alphaModFix/>
          </a:blip>
          <a:stretch>
            <a:fillRect/>
          </a:stretch>
        </p:blipFill>
        <p:spPr>
          <a:xfrm>
            <a:off x="6810053" y="3867979"/>
            <a:ext cx="65518" cy="133612"/>
          </a:xfrm>
          <a:prstGeom prst="rect">
            <a:avLst/>
          </a:prstGeom>
          <a:noFill/>
          <a:ln>
            <a:noFill/>
          </a:ln>
        </p:spPr>
      </p:pic>
      <p:pic>
        <p:nvPicPr>
          <p:cNvPr descr="\cdot" id="1207" name="Google Shape;1207;p59" title="MathEquation,#000000"/>
          <p:cNvPicPr preferRelativeResize="0"/>
          <p:nvPr/>
        </p:nvPicPr>
        <p:blipFill>
          <a:blip r:embed="rId15">
            <a:alphaModFix/>
          </a:blip>
          <a:stretch>
            <a:fillRect/>
          </a:stretch>
        </p:blipFill>
        <p:spPr>
          <a:xfrm>
            <a:off x="7243025" y="3649038"/>
            <a:ext cx="65518" cy="133612"/>
          </a:xfrm>
          <a:prstGeom prst="rect">
            <a:avLst/>
          </a:prstGeom>
          <a:noFill/>
          <a:ln>
            <a:noFill/>
          </a:ln>
        </p:spPr>
      </p:pic>
      <p:pic>
        <p:nvPicPr>
          <p:cNvPr descr="\cdot" id="1208" name="Google Shape;1208;p59" title="MathEquation,#000000"/>
          <p:cNvPicPr preferRelativeResize="0"/>
          <p:nvPr/>
        </p:nvPicPr>
        <p:blipFill>
          <a:blip r:embed="rId15">
            <a:alphaModFix/>
          </a:blip>
          <a:stretch>
            <a:fillRect/>
          </a:stretch>
        </p:blipFill>
        <p:spPr>
          <a:xfrm>
            <a:off x="6766787" y="3514132"/>
            <a:ext cx="65518" cy="133612"/>
          </a:xfrm>
          <a:prstGeom prst="rect">
            <a:avLst/>
          </a:prstGeom>
          <a:noFill/>
          <a:ln>
            <a:noFill/>
          </a:ln>
        </p:spPr>
      </p:pic>
      <p:sp>
        <p:nvSpPr>
          <p:cNvPr id="1209" name="Google Shape;1209;p59"/>
          <p:cNvSpPr txBox="1"/>
          <p:nvPr/>
        </p:nvSpPr>
        <p:spPr>
          <a:xfrm>
            <a:off x="30950" y="4744175"/>
            <a:ext cx="84414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a:solidFill>
                  <a:schemeClr val="dk1"/>
                </a:solidFill>
                <a:latin typeface="Helvetica Neue Light"/>
                <a:ea typeface="Helvetica Neue Light"/>
                <a:cs typeface="Helvetica Neue Light"/>
                <a:sym typeface="Helvetica Neue Light"/>
              </a:rPr>
              <a:t>(proof via covering argument. Assumptions can be relaxed along the boundary of the input set.)</a:t>
            </a:r>
            <a:endParaRPr sz="800"/>
          </a:p>
        </p:txBody>
      </p:sp>
      <p:sp>
        <p:nvSpPr>
          <p:cNvPr id="1210" name="Google Shape;1210;p59"/>
          <p:cNvSpPr txBox="1"/>
          <p:nvPr/>
        </p:nvSpPr>
        <p:spPr>
          <a:xfrm>
            <a:off x="1022000" y="265957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2000">
                <a:solidFill>
                  <a:schemeClr val="dk1"/>
                </a:solidFill>
                <a:latin typeface="Helvetica Neue Light"/>
                <a:ea typeface="Helvetica Neue Light"/>
                <a:cs typeface="Helvetica Neue Light"/>
                <a:sym typeface="Helvetica Neue Light"/>
              </a:rPr>
              <a:t>Then,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60"/>
          <p:cNvSpPr/>
          <p:nvPr/>
        </p:nvSpPr>
        <p:spPr>
          <a:xfrm>
            <a:off x="1660900" y="1858975"/>
            <a:ext cx="2583750" cy="2353225"/>
          </a:xfrm>
          <a:custGeom>
            <a:rect b="b" l="l" r="r" t="t"/>
            <a:pathLst>
              <a:path extrusionOk="0" h="94129" w="103350">
                <a:moveTo>
                  <a:pt x="0" y="72230"/>
                </a:moveTo>
                <a:lnTo>
                  <a:pt x="7684" y="0"/>
                </a:lnTo>
                <a:lnTo>
                  <a:pt x="35730" y="1152"/>
                </a:lnTo>
                <a:lnTo>
                  <a:pt x="70308" y="28046"/>
                </a:lnTo>
                <a:lnTo>
                  <a:pt x="103350" y="68772"/>
                </a:lnTo>
                <a:lnTo>
                  <a:pt x="68772" y="94129"/>
                </a:lnTo>
                <a:lnTo>
                  <a:pt x="18441" y="91440"/>
                </a:lnTo>
                <a:close/>
              </a:path>
            </a:pathLst>
          </a:custGeom>
          <a:solidFill>
            <a:srgbClr val="FCE5CD"/>
          </a:solidFill>
          <a:ln cap="flat" cmpd="sng" w="19050">
            <a:solidFill>
              <a:srgbClr val="990000"/>
            </a:solidFill>
            <a:prstDash val="solid"/>
            <a:round/>
            <a:headEnd len="med" w="med" type="none"/>
            <a:tailEnd len="med" w="med" type="none"/>
          </a:ln>
        </p:spPr>
      </p:sp>
      <p:sp>
        <p:nvSpPr>
          <p:cNvPr id="1217" name="Google Shape;1217;p60"/>
          <p:cNvSpPr/>
          <p:nvPr/>
        </p:nvSpPr>
        <p:spPr>
          <a:xfrm>
            <a:off x="1863875" y="1897375"/>
            <a:ext cx="1892200" cy="2305225"/>
          </a:xfrm>
          <a:custGeom>
            <a:rect b="b" l="l" r="r" t="t"/>
            <a:pathLst>
              <a:path extrusionOk="0" h="92209" w="75688">
                <a:moveTo>
                  <a:pt x="0" y="73383"/>
                </a:moveTo>
                <a:lnTo>
                  <a:pt x="27278" y="0"/>
                </a:lnTo>
                <a:lnTo>
                  <a:pt x="62241" y="26510"/>
                </a:lnTo>
                <a:lnTo>
                  <a:pt x="75688" y="64931"/>
                </a:lnTo>
                <a:lnTo>
                  <a:pt x="60320" y="92209"/>
                </a:lnTo>
                <a:close/>
              </a:path>
            </a:pathLst>
          </a:custGeom>
          <a:solidFill>
            <a:srgbClr val="FCE5CD"/>
          </a:solidFill>
          <a:ln cap="flat" cmpd="sng" w="19050">
            <a:solidFill>
              <a:srgbClr val="990000"/>
            </a:solidFill>
            <a:prstDash val="dash"/>
            <a:round/>
            <a:headEnd len="med" w="med" type="none"/>
            <a:tailEnd len="med" w="med" type="none"/>
          </a:ln>
        </p:spPr>
      </p:sp>
      <p:sp>
        <p:nvSpPr>
          <p:cNvPr id="1218" name="Google Shape;1218;p60"/>
          <p:cNvSpPr txBox="1"/>
          <p:nvPr>
            <p:ph idx="4294967295" type="title"/>
          </p:nvPr>
        </p:nvSpPr>
        <p:spPr>
          <a:xfrm>
            <a:off x="693000" y="227800"/>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a:latin typeface="Helvetica Neue Light"/>
                <a:ea typeface="Helvetica Neue Light"/>
                <a:cs typeface="Helvetica Neue Light"/>
                <a:sym typeface="Helvetica Neue Light"/>
              </a:rPr>
              <a:t>Adversarial Sampling</a:t>
            </a:r>
            <a:endParaRPr>
              <a:latin typeface="Helvetica Neue Light"/>
              <a:ea typeface="Helvetica Neue Light"/>
              <a:cs typeface="Helvetica Neue Light"/>
              <a:sym typeface="Helvetica Neue Light"/>
            </a:endParaRPr>
          </a:p>
        </p:txBody>
      </p:sp>
      <p:sp>
        <p:nvSpPr>
          <p:cNvPr id="1219" name="Google Shape;1219;p60"/>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220" name="Google Shape;1220;p60"/>
          <p:cNvSpPr txBox="1"/>
          <p:nvPr/>
        </p:nvSpPr>
        <p:spPr>
          <a:xfrm>
            <a:off x="4686475" y="1296150"/>
            <a:ext cx="3489000" cy="636900"/>
          </a:xfrm>
          <a:prstGeom prst="rect">
            <a:avLst/>
          </a:prstGeom>
          <a:noFill/>
          <a:ln>
            <a:noFill/>
          </a:ln>
        </p:spPr>
        <p:txBody>
          <a:bodyPr anchorCtr="0" anchor="t" bIns="91425" lIns="91425" spcFirstLastPara="1" rIns="91425" wrap="square" tIns="91425">
            <a:noAutofit/>
          </a:bodyPr>
          <a:lstStyle/>
          <a:p>
            <a:pPr indent="0" lvl="0" marL="0" rtl="0" algn="ctr">
              <a:lnSpc>
                <a:spcPct val="170000"/>
              </a:lnSpc>
              <a:spcBef>
                <a:spcPts val="0"/>
              </a:spcBef>
              <a:spcAft>
                <a:spcPts val="0"/>
              </a:spcAft>
              <a:buNone/>
            </a:pPr>
            <a:r>
              <a:rPr lang="en" sz="1900">
                <a:solidFill>
                  <a:schemeClr val="dk1"/>
                </a:solidFill>
                <a:latin typeface="Helvetica Neue Light"/>
                <a:ea typeface="Helvetica Neue Light"/>
                <a:cs typeface="Helvetica Neue Light"/>
                <a:sym typeface="Helvetica Neue Light"/>
              </a:rPr>
              <a:t>Accuracy depends on samples</a:t>
            </a:r>
            <a:endParaRPr sz="1900">
              <a:solidFill>
                <a:srgbClr val="274E13"/>
              </a:solidFill>
              <a:latin typeface="Helvetica Neue Light"/>
              <a:ea typeface="Helvetica Neue Light"/>
              <a:cs typeface="Helvetica Neue Light"/>
              <a:sym typeface="Helvetica Neue Light"/>
            </a:endParaRPr>
          </a:p>
        </p:txBody>
      </p:sp>
      <p:sp>
        <p:nvSpPr>
          <p:cNvPr id="1221" name="Google Shape;1221;p60"/>
          <p:cNvSpPr/>
          <p:nvPr/>
        </p:nvSpPr>
        <p:spPr>
          <a:xfrm>
            <a:off x="1534418" y="1744550"/>
            <a:ext cx="2792510" cy="2552226"/>
          </a:xfrm>
          <a:custGeom>
            <a:rect b="b" l="l" r="r" t="t"/>
            <a:pathLst>
              <a:path extrusionOk="0" h="19076" w="19621">
                <a:moveTo>
                  <a:pt x="14779" y="6376"/>
                </a:moveTo>
                <a:cubicBezTo>
                  <a:pt x="12191" y="2496"/>
                  <a:pt x="5630" y="-1887"/>
                  <a:pt x="1898" y="911"/>
                </a:cubicBezTo>
                <a:cubicBezTo>
                  <a:pt x="-153" y="2448"/>
                  <a:pt x="3874" y="5645"/>
                  <a:pt x="5020" y="7938"/>
                </a:cubicBezTo>
                <a:cubicBezTo>
                  <a:pt x="5811" y="9521"/>
                  <a:pt x="3149" y="10979"/>
                  <a:pt x="1898" y="12231"/>
                </a:cubicBezTo>
                <a:cubicBezTo>
                  <a:pt x="907" y="13222"/>
                  <a:pt x="-655" y="15144"/>
                  <a:pt x="336" y="16135"/>
                </a:cubicBezTo>
                <a:cubicBezTo>
                  <a:pt x="4660" y="20462"/>
                  <a:pt x="13907" y="19567"/>
                  <a:pt x="18683" y="15745"/>
                </a:cubicBezTo>
                <a:cubicBezTo>
                  <a:pt x="21501" y="13491"/>
                  <a:pt x="17226" y="7598"/>
                  <a:pt x="13998" y="5986"/>
                </a:cubicBezTo>
              </a:path>
            </a:pathLst>
          </a:custGeom>
          <a:noFill/>
          <a:ln cap="flat" cmpd="sng" w="9525">
            <a:solidFill>
              <a:srgbClr val="000000"/>
            </a:solidFill>
            <a:prstDash val="solid"/>
            <a:round/>
            <a:headEnd len="med" w="med" type="none"/>
            <a:tailEnd len="med" w="med" type="none"/>
          </a:ln>
        </p:spPr>
      </p:sp>
      <p:pic>
        <p:nvPicPr>
          <p:cNvPr descr="\cdot" id="1222" name="Google Shape;1222;p60" title="MathEquation,#000000"/>
          <p:cNvPicPr preferRelativeResize="0"/>
          <p:nvPr/>
        </p:nvPicPr>
        <p:blipFill>
          <a:blip r:embed="rId3">
            <a:alphaModFix/>
          </a:blip>
          <a:stretch>
            <a:fillRect/>
          </a:stretch>
        </p:blipFill>
        <p:spPr>
          <a:xfrm>
            <a:off x="2841605" y="2320812"/>
            <a:ext cx="175900" cy="312651"/>
          </a:xfrm>
          <a:prstGeom prst="rect">
            <a:avLst/>
          </a:prstGeom>
          <a:noFill/>
          <a:ln>
            <a:noFill/>
          </a:ln>
        </p:spPr>
      </p:pic>
      <p:pic>
        <p:nvPicPr>
          <p:cNvPr descr="\cdot" id="1223" name="Google Shape;1223;p60" title="MathEquation,#000000"/>
          <p:cNvPicPr preferRelativeResize="0"/>
          <p:nvPr/>
        </p:nvPicPr>
        <p:blipFill>
          <a:blip r:embed="rId3">
            <a:alphaModFix/>
          </a:blip>
          <a:stretch>
            <a:fillRect/>
          </a:stretch>
        </p:blipFill>
        <p:spPr>
          <a:xfrm>
            <a:off x="2360068" y="3256650"/>
            <a:ext cx="175900" cy="312651"/>
          </a:xfrm>
          <a:prstGeom prst="rect">
            <a:avLst/>
          </a:prstGeom>
          <a:noFill/>
          <a:ln>
            <a:noFill/>
          </a:ln>
        </p:spPr>
      </p:pic>
      <p:pic>
        <p:nvPicPr>
          <p:cNvPr descr="\cdot" id="1224" name="Google Shape;1224;p60" title="MathEquation,#000000"/>
          <p:cNvPicPr preferRelativeResize="0"/>
          <p:nvPr/>
        </p:nvPicPr>
        <p:blipFill>
          <a:blip r:embed="rId3">
            <a:alphaModFix/>
          </a:blip>
          <a:stretch>
            <a:fillRect/>
          </a:stretch>
        </p:blipFill>
        <p:spPr>
          <a:xfrm>
            <a:off x="3350668" y="3713850"/>
            <a:ext cx="175900" cy="312651"/>
          </a:xfrm>
          <a:prstGeom prst="rect">
            <a:avLst/>
          </a:prstGeom>
          <a:noFill/>
          <a:ln>
            <a:noFill/>
          </a:ln>
        </p:spPr>
      </p:pic>
      <p:pic>
        <p:nvPicPr>
          <p:cNvPr descr="\mathcal{X}_k" id="1225" name="Google Shape;1225;p60" title="MathEquation,#000000"/>
          <p:cNvPicPr preferRelativeResize="0"/>
          <p:nvPr/>
        </p:nvPicPr>
        <p:blipFill>
          <a:blip r:embed="rId4">
            <a:alphaModFix/>
          </a:blip>
          <a:stretch>
            <a:fillRect/>
          </a:stretch>
        </p:blipFill>
        <p:spPr>
          <a:xfrm>
            <a:off x="1934164" y="1372339"/>
            <a:ext cx="367782" cy="304799"/>
          </a:xfrm>
          <a:prstGeom prst="rect">
            <a:avLst/>
          </a:prstGeom>
          <a:noFill/>
          <a:ln>
            <a:noFill/>
          </a:ln>
        </p:spPr>
      </p:pic>
      <p:pic>
        <p:nvPicPr>
          <p:cNvPr descr="\mathcal{X}_k^M" id="1226" name="Google Shape;1226;p60" title="MathEquation,#631500"/>
          <p:cNvPicPr preferRelativeResize="0"/>
          <p:nvPr/>
        </p:nvPicPr>
        <p:blipFill>
          <a:blip r:embed="rId5">
            <a:alphaModFix/>
          </a:blip>
          <a:stretch>
            <a:fillRect/>
          </a:stretch>
        </p:blipFill>
        <p:spPr>
          <a:xfrm>
            <a:off x="2638800" y="2985051"/>
            <a:ext cx="499030" cy="393600"/>
          </a:xfrm>
          <a:prstGeom prst="rect">
            <a:avLst/>
          </a:prstGeom>
          <a:noFill/>
          <a:ln>
            <a:noFill/>
          </a:ln>
        </p:spPr>
      </p:pic>
      <p:pic>
        <p:nvPicPr>
          <p:cNvPr descr="\cdot" id="1227" name="Google Shape;1227;p60" title="MathEquation,#000000"/>
          <p:cNvPicPr preferRelativeResize="0"/>
          <p:nvPr/>
        </p:nvPicPr>
        <p:blipFill>
          <a:blip r:embed="rId3">
            <a:alphaModFix/>
          </a:blip>
          <a:stretch>
            <a:fillRect/>
          </a:stretch>
        </p:blipFill>
        <p:spPr>
          <a:xfrm>
            <a:off x="3655468" y="3409050"/>
            <a:ext cx="175900" cy="312651"/>
          </a:xfrm>
          <a:prstGeom prst="rect">
            <a:avLst/>
          </a:prstGeom>
          <a:noFill/>
          <a:ln>
            <a:noFill/>
          </a:ln>
        </p:spPr>
      </p:pic>
      <p:pic>
        <p:nvPicPr>
          <p:cNvPr descr="\cdot" id="1228" name="Google Shape;1228;p60" title="MathEquation,#000000"/>
          <p:cNvPicPr preferRelativeResize="0"/>
          <p:nvPr/>
        </p:nvPicPr>
        <p:blipFill>
          <a:blip r:embed="rId3">
            <a:alphaModFix/>
          </a:blip>
          <a:stretch>
            <a:fillRect/>
          </a:stretch>
        </p:blipFill>
        <p:spPr>
          <a:xfrm>
            <a:off x="2283868" y="3637650"/>
            <a:ext cx="175900" cy="312651"/>
          </a:xfrm>
          <a:prstGeom prst="rect">
            <a:avLst/>
          </a:prstGeom>
          <a:noFill/>
          <a:ln>
            <a:noFill/>
          </a:ln>
        </p:spPr>
      </p:pic>
      <p:pic>
        <p:nvPicPr>
          <p:cNvPr descr="\cdot" id="1229" name="Google Shape;1229;p60" title="MathEquation,#000000"/>
          <p:cNvPicPr preferRelativeResize="0"/>
          <p:nvPr/>
        </p:nvPicPr>
        <p:blipFill>
          <a:blip r:embed="rId3">
            <a:alphaModFix/>
          </a:blip>
          <a:stretch>
            <a:fillRect/>
          </a:stretch>
        </p:blipFill>
        <p:spPr>
          <a:xfrm>
            <a:off x="2207668" y="3028050"/>
            <a:ext cx="175900" cy="312651"/>
          </a:xfrm>
          <a:prstGeom prst="rect">
            <a:avLst/>
          </a:prstGeom>
          <a:noFill/>
          <a:ln>
            <a:noFill/>
          </a:ln>
        </p:spPr>
      </p:pic>
      <p:pic>
        <p:nvPicPr>
          <p:cNvPr descr="\cdot" id="1230" name="Google Shape;1230;p60" title="MathEquation,#000000"/>
          <p:cNvPicPr preferRelativeResize="0"/>
          <p:nvPr/>
        </p:nvPicPr>
        <p:blipFill>
          <a:blip r:embed="rId3">
            <a:alphaModFix/>
          </a:blip>
          <a:stretch>
            <a:fillRect/>
          </a:stretch>
        </p:blipFill>
        <p:spPr>
          <a:xfrm>
            <a:off x="2360068" y="2460075"/>
            <a:ext cx="175900" cy="312651"/>
          </a:xfrm>
          <a:prstGeom prst="rect">
            <a:avLst/>
          </a:prstGeom>
          <a:noFill/>
          <a:ln>
            <a:noFill/>
          </a:ln>
        </p:spPr>
      </p:pic>
      <p:pic>
        <p:nvPicPr>
          <p:cNvPr descr="\cdot" id="1231" name="Google Shape;1231;p60" title="MathEquation,#000000"/>
          <p:cNvPicPr preferRelativeResize="0"/>
          <p:nvPr/>
        </p:nvPicPr>
        <p:blipFill>
          <a:blip r:embed="rId3">
            <a:alphaModFix/>
          </a:blip>
          <a:stretch>
            <a:fillRect/>
          </a:stretch>
        </p:blipFill>
        <p:spPr>
          <a:xfrm>
            <a:off x="2638793" y="2196500"/>
            <a:ext cx="175900" cy="312651"/>
          </a:xfrm>
          <a:prstGeom prst="rect">
            <a:avLst/>
          </a:prstGeom>
          <a:noFill/>
          <a:ln>
            <a:noFill/>
          </a:ln>
        </p:spPr>
      </p:pic>
      <p:pic>
        <p:nvPicPr>
          <p:cNvPr descr="\cdot" id="1232" name="Google Shape;1232;p60" title="MathEquation,#000000"/>
          <p:cNvPicPr preferRelativeResize="0"/>
          <p:nvPr/>
        </p:nvPicPr>
        <p:blipFill>
          <a:blip r:embed="rId3">
            <a:alphaModFix/>
          </a:blip>
          <a:stretch>
            <a:fillRect/>
          </a:stretch>
        </p:blipFill>
        <p:spPr>
          <a:xfrm>
            <a:off x="2665693" y="3569300"/>
            <a:ext cx="175900" cy="312651"/>
          </a:xfrm>
          <a:prstGeom prst="rect">
            <a:avLst/>
          </a:prstGeom>
          <a:noFill/>
          <a:ln>
            <a:noFill/>
          </a:ln>
        </p:spPr>
      </p:pic>
      <p:pic>
        <p:nvPicPr>
          <p:cNvPr descr="\cdot" id="1233" name="Google Shape;1233;p60" title="MathEquation,#000000"/>
          <p:cNvPicPr preferRelativeResize="0"/>
          <p:nvPr/>
        </p:nvPicPr>
        <p:blipFill>
          <a:blip r:embed="rId3">
            <a:alphaModFix/>
          </a:blip>
          <a:stretch>
            <a:fillRect/>
          </a:stretch>
        </p:blipFill>
        <p:spPr>
          <a:xfrm>
            <a:off x="3160580" y="3409050"/>
            <a:ext cx="175900" cy="312651"/>
          </a:xfrm>
          <a:prstGeom prst="rect">
            <a:avLst/>
          </a:prstGeom>
          <a:noFill/>
          <a:ln>
            <a:noFill/>
          </a:ln>
        </p:spPr>
      </p:pic>
      <p:pic>
        <p:nvPicPr>
          <p:cNvPr descr="\cdot" id="1234" name="Google Shape;1234;p60" title="MathEquation,#000000"/>
          <p:cNvPicPr preferRelativeResize="0"/>
          <p:nvPr/>
        </p:nvPicPr>
        <p:blipFill>
          <a:blip r:embed="rId3">
            <a:alphaModFix/>
          </a:blip>
          <a:stretch>
            <a:fillRect/>
          </a:stretch>
        </p:blipFill>
        <p:spPr>
          <a:xfrm>
            <a:off x="2930668" y="3881950"/>
            <a:ext cx="175900" cy="312651"/>
          </a:xfrm>
          <a:prstGeom prst="rect">
            <a:avLst/>
          </a:prstGeom>
          <a:noFill/>
          <a:ln>
            <a:noFill/>
          </a:ln>
        </p:spPr>
      </p:pic>
      <p:pic>
        <p:nvPicPr>
          <p:cNvPr descr="\cdot" id="1235" name="Google Shape;1235;p60" title="MathEquation,#000000"/>
          <p:cNvPicPr preferRelativeResize="0"/>
          <p:nvPr/>
        </p:nvPicPr>
        <p:blipFill>
          <a:blip r:embed="rId3">
            <a:alphaModFix/>
          </a:blip>
          <a:stretch>
            <a:fillRect/>
          </a:stretch>
        </p:blipFill>
        <p:spPr>
          <a:xfrm>
            <a:off x="2709043" y="2715400"/>
            <a:ext cx="175900" cy="312651"/>
          </a:xfrm>
          <a:prstGeom prst="rect">
            <a:avLst/>
          </a:prstGeom>
          <a:noFill/>
          <a:ln>
            <a:noFill/>
          </a:ln>
        </p:spPr>
      </p:pic>
      <p:pic>
        <p:nvPicPr>
          <p:cNvPr descr="\cdot" id="1236" name="Google Shape;1236;p60" title="MathEquation,#000000"/>
          <p:cNvPicPr preferRelativeResize="0"/>
          <p:nvPr/>
        </p:nvPicPr>
        <p:blipFill>
          <a:blip r:embed="rId3">
            <a:alphaModFix/>
          </a:blip>
          <a:stretch>
            <a:fillRect/>
          </a:stretch>
        </p:blipFill>
        <p:spPr>
          <a:xfrm>
            <a:off x="3274468" y="4094850"/>
            <a:ext cx="175900" cy="312651"/>
          </a:xfrm>
          <a:prstGeom prst="rect">
            <a:avLst/>
          </a:prstGeom>
          <a:noFill/>
          <a:ln>
            <a:noFill/>
          </a:ln>
        </p:spPr>
      </p:pic>
      <p:pic>
        <p:nvPicPr>
          <p:cNvPr descr="\cdot" id="1237" name="Google Shape;1237;p60" title="MathEquation,#000000"/>
          <p:cNvPicPr preferRelativeResize="0"/>
          <p:nvPr/>
        </p:nvPicPr>
        <p:blipFill>
          <a:blip r:embed="rId3">
            <a:alphaModFix/>
          </a:blip>
          <a:stretch>
            <a:fillRect/>
          </a:stretch>
        </p:blipFill>
        <p:spPr>
          <a:xfrm>
            <a:off x="3323118" y="2460075"/>
            <a:ext cx="175900" cy="312651"/>
          </a:xfrm>
          <a:prstGeom prst="rect">
            <a:avLst/>
          </a:prstGeom>
          <a:noFill/>
          <a:ln>
            <a:noFill/>
          </a:ln>
        </p:spPr>
      </p:pic>
      <p:pic>
        <p:nvPicPr>
          <p:cNvPr descr="\cdot" id="1238" name="Google Shape;1238;p60" title="MathEquation,#000000"/>
          <p:cNvPicPr preferRelativeResize="0"/>
          <p:nvPr/>
        </p:nvPicPr>
        <p:blipFill>
          <a:blip r:embed="rId3">
            <a:alphaModFix/>
          </a:blip>
          <a:stretch>
            <a:fillRect/>
          </a:stretch>
        </p:blipFill>
        <p:spPr>
          <a:xfrm>
            <a:off x="3323118" y="2823775"/>
            <a:ext cx="175900" cy="312651"/>
          </a:xfrm>
          <a:prstGeom prst="rect">
            <a:avLst/>
          </a:prstGeom>
          <a:noFill/>
          <a:ln>
            <a:noFill/>
          </a:ln>
        </p:spPr>
      </p:pic>
      <p:pic>
        <p:nvPicPr>
          <p:cNvPr descr="\cdot" id="1239" name="Google Shape;1239;p60" title="MathEquation,#000000"/>
          <p:cNvPicPr preferRelativeResize="0"/>
          <p:nvPr/>
        </p:nvPicPr>
        <p:blipFill>
          <a:blip r:embed="rId3">
            <a:alphaModFix/>
          </a:blip>
          <a:stretch>
            <a:fillRect/>
          </a:stretch>
        </p:blipFill>
        <p:spPr>
          <a:xfrm>
            <a:off x="2459893" y="1794887"/>
            <a:ext cx="175900" cy="312651"/>
          </a:xfrm>
          <a:prstGeom prst="rect">
            <a:avLst/>
          </a:prstGeom>
          <a:noFill/>
          <a:ln>
            <a:noFill/>
          </a:ln>
        </p:spPr>
      </p:pic>
      <p:pic>
        <p:nvPicPr>
          <p:cNvPr descr="\cdot" id="1240" name="Google Shape;1240;p60" title="MathEquation,#000000"/>
          <p:cNvPicPr preferRelativeResize="0"/>
          <p:nvPr/>
        </p:nvPicPr>
        <p:blipFill>
          <a:blip r:embed="rId3">
            <a:alphaModFix/>
          </a:blip>
          <a:stretch>
            <a:fillRect/>
          </a:stretch>
        </p:blipFill>
        <p:spPr>
          <a:xfrm>
            <a:off x="1758268" y="3637650"/>
            <a:ext cx="175900" cy="312651"/>
          </a:xfrm>
          <a:prstGeom prst="rect">
            <a:avLst/>
          </a:prstGeom>
          <a:noFill/>
          <a:ln>
            <a:noFill/>
          </a:ln>
        </p:spPr>
      </p:pic>
      <p:pic>
        <p:nvPicPr>
          <p:cNvPr descr="\cdot" id="1241" name="Google Shape;1241;p60" title="MathEquation,#000000"/>
          <p:cNvPicPr preferRelativeResize="0"/>
          <p:nvPr/>
        </p:nvPicPr>
        <p:blipFill>
          <a:blip r:embed="rId3">
            <a:alphaModFix/>
          </a:blip>
          <a:stretch>
            <a:fillRect/>
          </a:stretch>
        </p:blipFill>
        <p:spPr>
          <a:xfrm>
            <a:off x="1758268" y="1744562"/>
            <a:ext cx="175900" cy="312651"/>
          </a:xfrm>
          <a:prstGeom prst="rect">
            <a:avLst/>
          </a:prstGeom>
          <a:noFill/>
          <a:ln>
            <a:noFill/>
          </a:ln>
        </p:spPr>
      </p:pic>
      <p:pic>
        <p:nvPicPr>
          <p:cNvPr descr="\cdot" id="1242" name="Google Shape;1242;p60" title="MathEquation,#000000"/>
          <p:cNvPicPr preferRelativeResize="0"/>
          <p:nvPr/>
        </p:nvPicPr>
        <p:blipFill>
          <a:blip r:embed="rId3">
            <a:alphaModFix/>
          </a:blip>
          <a:stretch>
            <a:fillRect/>
          </a:stretch>
        </p:blipFill>
        <p:spPr>
          <a:xfrm>
            <a:off x="2030105" y="4026512"/>
            <a:ext cx="175900" cy="312651"/>
          </a:xfrm>
          <a:prstGeom prst="rect">
            <a:avLst/>
          </a:prstGeom>
          <a:noFill/>
          <a:ln>
            <a:noFill/>
          </a:ln>
        </p:spPr>
      </p:pic>
      <p:pic>
        <p:nvPicPr>
          <p:cNvPr descr="\cdot" id="1243" name="Google Shape;1243;p60" title="MathEquation,#000000"/>
          <p:cNvPicPr preferRelativeResize="0"/>
          <p:nvPr/>
        </p:nvPicPr>
        <p:blipFill>
          <a:blip r:embed="rId3">
            <a:alphaModFix/>
          </a:blip>
          <a:stretch>
            <a:fillRect/>
          </a:stretch>
        </p:blipFill>
        <p:spPr>
          <a:xfrm>
            <a:off x="4150368" y="3471912"/>
            <a:ext cx="175900" cy="312651"/>
          </a:xfrm>
          <a:prstGeom prst="rect">
            <a:avLst/>
          </a:prstGeom>
          <a:noFill/>
          <a:ln>
            <a:noFill/>
          </a:ln>
        </p:spPr>
      </p:pic>
      <p:pic>
        <p:nvPicPr>
          <p:cNvPr descr="\cdot" id="1244" name="Google Shape;1244;p60" title="MathEquation,#000000"/>
          <p:cNvPicPr preferRelativeResize="0"/>
          <p:nvPr/>
        </p:nvPicPr>
        <p:blipFill>
          <a:blip r:embed="rId3">
            <a:alphaModFix/>
          </a:blip>
          <a:stretch>
            <a:fillRect/>
          </a:stretch>
        </p:blipFill>
        <p:spPr>
          <a:xfrm>
            <a:off x="1559568" y="3569300"/>
            <a:ext cx="175900" cy="312651"/>
          </a:xfrm>
          <a:prstGeom prst="rect">
            <a:avLst/>
          </a:prstGeom>
          <a:noFill/>
          <a:ln>
            <a:noFill/>
          </a:ln>
        </p:spPr>
      </p:pic>
      <p:sp>
        <p:nvSpPr>
          <p:cNvPr id="1245" name="Google Shape;1245;p60"/>
          <p:cNvSpPr txBox="1"/>
          <p:nvPr/>
        </p:nvSpPr>
        <p:spPr>
          <a:xfrm>
            <a:off x="4686475" y="1958175"/>
            <a:ext cx="3489000" cy="636900"/>
          </a:xfrm>
          <a:prstGeom prst="rect">
            <a:avLst/>
          </a:prstGeom>
          <a:noFill/>
          <a:ln>
            <a:noFill/>
          </a:ln>
        </p:spPr>
        <p:txBody>
          <a:bodyPr anchorCtr="0" anchor="t" bIns="91425" lIns="91425" spcFirstLastPara="1" rIns="91425" wrap="square" tIns="91425">
            <a:noAutofit/>
          </a:bodyPr>
          <a:lstStyle/>
          <a:p>
            <a:pPr indent="0" lvl="0" marL="0" rtl="0" algn="ctr">
              <a:lnSpc>
                <a:spcPct val="170000"/>
              </a:lnSpc>
              <a:spcBef>
                <a:spcPts val="0"/>
              </a:spcBef>
              <a:spcAft>
                <a:spcPts val="0"/>
              </a:spcAft>
              <a:buNone/>
            </a:pPr>
            <a:r>
              <a:rPr lang="en" sz="1900">
                <a:solidFill>
                  <a:schemeClr val="dk1"/>
                </a:solidFill>
                <a:latin typeface="Helvetica Neue Light"/>
                <a:ea typeface="Helvetica Neue Light"/>
                <a:cs typeface="Helvetica Neue Light"/>
                <a:sym typeface="Helvetica Neue Light"/>
              </a:rPr>
              <a:t>=&gt; </a:t>
            </a:r>
            <a:r>
              <a:rPr b="1" lang="en" sz="1900">
                <a:solidFill>
                  <a:schemeClr val="dk1"/>
                </a:solidFill>
                <a:latin typeface="Helvetica Neue"/>
                <a:ea typeface="Helvetica Neue"/>
                <a:cs typeface="Helvetica Neue"/>
                <a:sym typeface="Helvetica Neue"/>
              </a:rPr>
              <a:t>Adversarial sampling</a:t>
            </a:r>
            <a:endParaRPr b="1" sz="1900">
              <a:solidFill>
                <a:srgbClr val="274E13"/>
              </a:solidFill>
              <a:latin typeface="Helvetica Neue"/>
              <a:ea typeface="Helvetica Neue"/>
              <a:cs typeface="Helvetica Neue"/>
              <a:sym typeface="Helvetica Neue"/>
            </a:endParaRPr>
          </a:p>
        </p:txBody>
      </p:sp>
      <p:pic>
        <p:nvPicPr>
          <p:cNvPr id="1246" name="Google Shape;1246;p60"/>
          <p:cNvPicPr preferRelativeResize="0"/>
          <p:nvPr/>
        </p:nvPicPr>
        <p:blipFill>
          <a:blip r:embed="rId6">
            <a:alphaModFix/>
          </a:blip>
          <a:stretch>
            <a:fillRect/>
          </a:stretch>
        </p:blipFill>
        <p:spPr>
          <a:xfrm>
            <a:off x="5207722" y="2773012"/>
            <a:ext cx="2730302" cy="1558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61"/>
          <p:cNvSpPr txBox="1"/>
          <p:nvPr>
            <p:ph idx="4294967295" type="title"/>
          </p:nvPr>
        </p:nvSpPr>
        <p:spPr>
          <a:xfrm>
            <a:off x="447300" y="151600"/>
            <a:ext cx="82494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Results for neural network verification</a:t>
            </a:r>
            <a:endParaRPr sz="3000"/>
          </a:p>
        </p:txBody>
      </p:sp>
      <p:sp>
        <p:nvSpPr>
          <p:cNvPr id="1253" name="Google Shape;1253;p61"/>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254" name="Google Shape;1254;p61"/>
          <p:cNvPicPr preferRelativeResize="0"/>
          <p:nvPr/>
        </p:nvPicPr>
        <p:blipFill>
          <a:blip r:embed="rId3">
            <a:alphaModFix/>
          </a:blip>
          <a:stretch>
            <a:fillRect/>
          </a:stretch>
        </p:blipFill>
        <p:spPr>
          <a:xfrm>
            <a:off x="879826" y="2425600"/>
            <a:ext cx="7384349" cy="2562175"/>
          </a:xfrm>
          <a:prstGeom prst="rect">
            <a:avLst/>
          </a:prstGeom>
          <a:noFill/>
          <a:ln>
            <a:noFill/>
          </a:ln>
        </p:spPr>
      </p:pic>
      <p:sp>
        <p:nvSpPr>
          <p:cNvPr id="1255" name="Google Shape;1255;p61"/>
          <p:cNvSpPr/>
          <p:nvPr/>
        </p:nvSpPr>
        <p:spPr>
          <a:xfrm>
            <a:off x="3497262" y="1044650"/>
            <a:ext cx="1969800" cy="4494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x_{t+1}=Ax_t+Bu_t" id="1256" name="Google Shape;1256;p61" title="MathEquation,#000000"/>
          <p:cNvPicPr preferRelativeResize="0"/>
          <p:nvPr/>
        </p:nvPicPr>
        <p:blipFill>
          <a:blip r:embed="rId4">
            <a:alphaModFix/>
          </a:blip>
          <a:stretch>
            <a:fillRect/>
          </a:stretch>
        </p:blipFill>
        <p:spPr>
          <a:xfrm>
            <a:off x="3591916" y="1146885"/>
            <a:ext cx="1780618" cy="244978"/>
          </a:xfrm>
          <a:prstGeom prst="rect">
            <a:avLst/>
          </a:prstGeom>
          <a:noFill/>
          <a:ln>
            <a:noFill/>
          </a:ln>
        </p:spPr>
      </p:pic>
      <p:pic>
        <p:nvPicPr>
          <p:cNvPr descr="u_t = \pi(x_t)" id="1257" name="Google Shape;1257;p61" title="MathEquation,#000000"/>
          <p:cNvPicPr preferRelativeResize="0"/>
          <p:nvPr/>
        </p:nvPicPr>
        <p:blipFill>
          <a:blip r:embed="rId5">
            <a:alphaModFix/>
          </a:blip>
          <a:stretch>
            <a:fillRect/>
          </a:stretch>
        </p:blipFill>
        <p:spPr>
          <a:xfrm>
            <a:off x="4049846" y="1799257"/>
            <a:ext cx="936724" cy="244978"/>
          </a:xfrm>
          <a:prstGeom prst="rect">
            <a:avLst/>
          </a:prstGeom>
          <a:noFill/>
          <a:ln>
            <a:noFill/>
          </a:ln>
        </p:spPr>
      </p:pic>
      <p:sp>
        <p:nvSpPr>
          <p:cNvPr id="1258" name="Google Shape;1258;p61"/>
          <p:cNvSpPr/>
          <p:nvPr/>
        </p:nvSpPr>
        <p:spPr>
          <a:xfrm>
            <a:off x="3870529" y="1697021"/>
            <a:ext cx="1223400" cy="4494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9" name="Google Shape;1259;p61"/>
          <p:cNvCxnSpPr>
            <a:stCxn id="1255" idx="3"/>
            <a:endCxn id="1258" idx="3"/>
          </p:cNvCxnSpPr>
          <p:nvPr/>
        </p:nvCxnSpPr>
        <p:spPr>
          <a:xfrm flipH="1">
            <a:off x="5093862" y="1269350"/>
            <a:ext cx="373200" cy="652500"/>
          </a:xfrm>
          <a:prstGeom prst="bentConnector3">
            <a:avLst>
              <a:gd fmla="val -108431" name="adj1"/>
            </a:avLst>
          </a:prstGeom>
          <a:noFill/>
          <a:ln cap="flat" cmpd="sng" w="19050">
            <a:solidFill>
              <a:schemeClr val="dk1"/>
            </a:solidFill>
            <a:prstDash val="solid"/>
            <a:round/>
            <a:headEnd len="med" w="med" type="none"/>
            <a:tailEnd len="med" w="med" type="triangle"/>
          </a:ln>
        </p:spPr>
      </p:cxnSp>
      <p:pic>
        <p:nvPicPr>
          <p:cNvPr descr="x_t" id="1260" name="Google Shape;1260;p61" title="MathEquation,#000000"/>
          <p:cNvPicPr preferRelativeResize="0"/>
          <p:nvPr/>
        </p:nvPicPr>
        <p:blipFill>
          <a:blip r:embed="rId6">
            <a:alphaModFix/>
          </a:blip>
          <a:stretch>
            <a:fillRect/>
          </a:stretch>
        </p:blipFill>
        <p:spPr>
          <a:xfrm>
            <a:off x="5952471" y="1473121"/>
            <a:ext cx="538554" cy="244979"/>
          </a:xfrm>
          <a:prstGeom prst="rect">
            <a:avLst/>
          </a:prstGeom>
          <a:noFill/>
          <a:ln>
            <a:noFill/>
          </a:ln>
        </p:spPr>
      </p:pic>
      <p:pic>
        <p:nvPicPr>
          <p:cNvPr descr="u_t" id="1261" name="Google Shape;1261;p61" title="MathEquation,#000000"/>
          <p:cNvPicPr preferRelativeResize="0"/>
          <p:nvPr/>
        </p:nvPicPr>
        <p:blipFill>
          <a:blip r:embed="rId7">
            <a:alphaModFix/>
          </a:blip>
          <a:stretch>
            <a:fillRect/>
          </a:stretch>
        </p:blipFill>
        <p:spPr>
          <a:xfrm>
            <a:off x="2652975" y="1473124"/>
            <a:ext cx="293674" cy="244977"/>
          </a:xfrm>
          <a:prstGeom prst="rect">
            <a:avLst/>
          </a:prstGeom>
          <a:noFill/>
          <a:ln>
            <a:noFill/>
          </a:ln>
        </p:spPr>
      </p:pic>
      <p:cxnSp>
        <p:nvCxnSpPr>
          <p:cNvPr id="1262" name="Google Shape;1262;p61"/>
          <p:cNvCxnSpPr>
            <a:stCxn id="1255" idx="1"/>
            <a:endCxn id="1258" idx="1"/>
          </p:cNvCxnSpPr>
          <p:nvPr/>
        </p:nvCxnSpPr>
        <p:spPr>
          <a:xfrm>
            <a:off x="3497262" y="1269350"/>
            <a:ext cx="373200" cy="652500"/>
          </a:xfrm>
          <a:prstGeom prst="bentConnector3">
            <a:avLst>
              <a:gd fmla="val -118078" name="adj1"/>
            </a:avLst>
          </a:prstGeom>
          <a:noFill/>
          <a:ln cap="flat" cmpd="sng" w="19050">
            <a:solidFill>
              <a:schemeClr val="dk1"/>
            </a:solidFill>
            <a:prstDash val="solid"/>
            <a:round/>
            <a:headEnd len="med" w="med" type="triangl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idx="4294967295" type="title"/>
          </p:nvPr>
        </p:nvSpPr>
        <p:spPr>
          <a:xfrm>
            <a:off x="608550" y="250400"/>
            <a:ext cx="7758000" cy="636900"/>
          </a:xfrm>
          <a:prstGeom prst="rect">
            <a:avLst/>
          </a:prstGeom>
          <a:noFill/>
          <a:ln>
            <a:noFill/>
          </a:ln>
        </p:spPr>
        <p:txBody>
          <a:bodyPr anchorCtr="0" anchor="t" bIns="34275" lIns="68575" spcFirstLastPara="1" rIns="68575" wrap="square" tIns="34275">
            <a:noAutofit/>
          </a:bodyPr>
          <a:lstStyle/>
          <a:p>
            <a:pPr indent="0" lvl="0" marL="0" marR="0" rtl="0" algn="l">
              <a:lnSpc>
                <a:spcPct val="170000"/>
              </a:lnSpc>
              <a:spcBef>
                <a:spcPts val="0"/>
              </a:spcBef>
              <a:spcAft>
                <a:spcPts val="0"/>
              </a:spcAft>
              <a:buNone/>
            </a:pPr>
            <a:r>
              <a:rPr lang="en" sz="3000">
                <a:latin typeface="Helvetica Neue Light"/>
                <a:ea typeface="Helvetica Neue Light"/>
                <a:cs typeface="Helvetica Neue Light"/>
                <a:sym typeface="Helvetica Neue Light"/>
              </a:rPr>
              <a:t>Robotic autonomy: challenges</a:t>
            </a:r>
            <a:endParaRPr sz="3000">
              <a:latin typeface="Helvetica Neue Light"/>
              <a:ea typeface="Helvetica Neue Light"/>
              <a:cs typeface="Helvetica Neue Light"/>
              <a:sym typeface="Helvetica Neue Light"/>
            </a:endParaRPr>
          </a:p>
        </p:txBody>
      </p:sp>
      <p:sp>
        <p:nvSpPr>
          <p:cNvPr id="102" name="Google Shape;102;p1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pic>
        <p:nvPicPr>
          <p:cNvPr id="103" name="Google Shape;103;p17"/>
          <p:cNvPicPr preferRelativeResize="0"/>
          <p:nvPr/>
        </p:nvPicPr>
        <p:blipFill>
          <a:blip r:embed="rId3">
            <a:alphaModFix/>
          </a:blip>
          <a:stretch>
            <a:fillRect/>
          </a:stretch>
        </p:blipFill>
        <p:spPr>
          <a:xfrm>
            <a:off x="6437523" y="1152300"/>
            <a:ext cx="2104325" cy="1944077"/>
          </a:xfrm>
          <a:prstGeom prst="rect">
            <a:avLst/>
          </a:prstGeom>
          <a:noFill/>
          <a:ln>
            <a:noFill/>
          </a:ln>
        </p:spPr>
      </p:pic>
      <p:sp>
        <p:nvSpPr>
          <p:cNvPr id="104" name="Google Shape;104;p17"/>
          <p:cNvSpPr txBox="1"/>
          <p:nvPr/>
        </p:nvSpPr>
        <p:spPr>
          <a:xfrm>
            <a:off x="454425" y="1056000"/>
            <a:ext cx="5179800" cy="2129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solidFill>
                  <a:schemeClr val="dk1"/>
                </a:solidFill>
                <a:latin typeface="Helvetica Neue Light"/>
                <a:ea typeface="Helvetica Neue Light"/>
                <a:cs typeface="Helvetica Neue Light"/>
                <a:sym typeface="Helvetica Neue Light"/>
              </a:rPr>
              <a:t>Uncertain dynamics (unknown payload properties and flexible grasp)</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2000"/>
              </a:spcBef>
              <a:spcAft>
                <a:spcPts val="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Safe use of learning-based components?</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2000"/>
              </a:spcBef>
              <a:spcAft>
                <a:spcPts val="200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Accounting for uncertainty?</a:t>
            </a:r>
            <a:endParaRPr b="1" sz="2000">
              <a:solidFill>
                <a:schemeClr val="dk1"/>
              </a:solidFill>
              <a:latin typeface="Helvetica Neue"/>
              <a:ea typeface="Helvetica Neue"/>
              <a:cs typeface="Helvetica Neue"/>
              <a:sym typeface="Helvetica Neue"/>
            </a:endParaRPr>
          </a:p>
        </p:txBody>
      </p:sp>
      <p:pic>
        <p:nvPicPr>
          <p:cNvPr id="105" name="Google Shape;105;p17"/>
          <p:cNvPicPr preferRelativeResize="0"/>
          <p:nvPr/>
        </p:nvPicPr>
        <p:blipFill rotWithShape="1">
          <a:blip r:embed="rId4">
            <a:alphaModFix/>
          </a:blip>
          <a:srcRect b="15661" l="0" r="9477" t="0"/>
          <a:stretch/>
        </p:blipFill>
        <p:spPr>
          <a:xfrm>
            <a:off x="5164411" y="3566808"/>
            <a:ext cx="2166175" cy="1333179"/>
          </a:xfrm>
          <a:prstGeom prst="rect">
            <a:avLst/>
          </a:prstGeom>
          <a:noFill/>
          <a:ln>
            <a:noFill/>
          </a:ln>
        </p:spPr>
      </p:pic>
      <p:sp>
        <p:nvSpPr>
          <p:cNvPr id="106" name="Google Shape;106;p17"/>
          <p:cNvSpPr/>
          <p:nvPr/>
        </p:nvSpPr>
        <p:spPr>
          <a:xfrm>
            <a:off x="1416068" y="4035576"/>
            <a:ext cx="3458400" cy="896400"/>
          </a:xfrm>
          <a:prstGeom prst="roundRect">
            <a:avLst>
              <a:gd fmla="val 16667" name="adj"/>
            </a:avLst>
          </a:prstGeom>
          <a:solidFill>
            <a:srgbClr val="F5E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rot="-1175551">
            <a:off x="2537456" y="4332582"/>
            <a:ext cx="1188089" cy="416685"/>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2644575" y="4144814"/>
            <a:ext cx="1719075" cy="554120"/>
          </a:xfrm>
          <a:custGeom>
            <a:rect b="b" l="l" r="r" t="t"/>
            <a:pathLst>
              <a:path extrusionOk="0" h="27510" w="126055">
                <a:moveTo>
                  <a:pt x="0" y="13530"/>
                </a:moveTo>
                <a:cubicBezTo>
                  <a:pt x="7699" y="21229"/>
                  <a:pt x="20349" y="21856"/>
                  <a:pt x="31119" y="23452"/>
                </a:cubicBezTo>
                <a:cubicBezTo>
                  <a:pt x="45354" y="25561"/>
                  <a:pt x="60119" y="29399"/>
                  <a:pt x="74190" y="26383"/>
                </a:cubicBezTo>
                <a:cubicBezTo>
                  <a:pt x="93156" y="22318"/>
                  <a:pt x="107235" y="4695"/>
                  <a:pt x="126055" y="0"/>
                </a:cubicBezTo>
              </a:path>
            </a:pathLst>
          </a:custGeom>
          <a:noFill/>
          <a:ln cap="flat" cmpd="sng" w="9525">
            <a:solidFill>
              <a:srgbClr val="000000"/>
            </a:solidFill>
            <a:prstDash val="solid"/>
            <a:round/>
            <a:headEnd len="med" w="med" type="none"/>
            <a:tailEnd len="med" w="med" type="none"/>
          </a:ln>
        </p:spPr>
      </p:sp>
      <p:cxnSp>
        <p:nvCxnSpPr>
          <p:cNvPr id="109" name="Google Shape;109;p17"/>
          <p:cNvCxnSpPr/>
          <p:nvPr/>
        </p:nvCxnSpPr>
        <p:spPr>
          <a:xfrm flipH="1" rot="10800000">
            <a:off x="4364127" y="4117514"/>
            <a:ext cx="111900" cy="27300"/>
          </a:xfrm>
          <a:prstGeom prst="straightConnector1">
            <a:avLst/>
          </a:prstGeom>
          <a:noFill/>
          <a:ln cap="flat" cmpd="sng" w="9525">
            <a:solidFill>
              <a:srgbClr val="000000"/>
            </a:solidFill>
            <a:prstDash val="solid"/>
            <a:round/>
            <a:headEnd len="med" w="med" type="none"/>
            <a:tailEnd len="med" w="med" type="triangle"/>
          </a:ln>
        </p:spPr>
      </p:cxnSp>
      <p:pic>
        <p:nvPicPr>
          <p:cNvPr descr="\mathcal{X}_{goal}" id="110" name="Google Shape;110;p17" title="MathEquation,#000000"/>
          <p:cNvPicPr preferRelativeResize="0"/>
          <p:nvPr/>
        </p:nvPicPr>
        <p:blipFill>
          <a:blip r:embed="rId5">
            <a:alphaModFix/>
          </a:blip>
          <a:stretch>
            <a:fillRect/>
          </a:stretch>
        </p:blipFill>
        <p:spPr>
          <a:xfrm>
            <a:off x="4364127" y="4216847"/>
            <a:ext cx="459158" cy="255439"/>
          </a:xfrm>
          <a:prstGeom prst="rect">
            <a:avLst/>
          </a:prstGeom>
          <a:noFill/>
          <a:ln>
            <a:noFill/>
          </a:ln>
        </p:spPr>
      </p:pic>
      <p:sp>
        <p:nvSpPr>
          <p:cNvPr id="111" name="Google Shape;111;p17"/>
          <p:cNvSpPr txBox="1"/>
          <p:nvPr/>
        </p:nvSpPr>
        <p:spPr>
          <a:xfrm rot="-1210151">
            <a:off x="2681549" y="4382757"/>
            <a:ext cx="899669" cy="3162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Loose Soil</a:t>
            </a:r>
            <a:endParaRPr sz="1200">
              <a:latin typeface="Times New Roman"/>
              <a:ea typeface="Times New Roman"/>
              <a:cs typeface="Times New Roman"/>
              <a:sym typeface="Times New Roman"/>
            </a:endParaRPr>
          </a:p>
        </p:txBody>
      </p:sp>
      <p:pic>
        <p:nvPicPr>
          <p:cNvPr id="112" name="Google Shape;112;p17"/>
          <p:cNvPicPr preferRelativeResize="0"/>
          <p:nvPr/>
        </p:nvPicPr>
        <p:blipFill>
          <a:blip r:embed="rId6">
            <a:alphaModFix/>
          </a:blip>
          <a:stretch>
            <a:fillRect/>
          </a:stretch>
        </p:blipFill>
        <p:spPr>
          <a:xfrm>
            <a:off x="1231537" y="3361375"/>
            <a:ext cx="2166150" cy="1238074"/>
          </a:xfrm>
          <a:prstGeom prst="rect">
            <a:avLst/>
          </a:prstGeom>
          <a:noFill/>
          <a:ln>
            <a:noFill/>
          </a:ln>
        </p:spPr>
      </p:pic>
      <p:pic>
        <p:nvPicPr>
          <p:cNvPr id="113" name="Google Shape;113;p17"/>
          <p:cNvPicPr preferRelativeResize="0"/>
          <p:nvPr/>
        </p:nvPicPr>
        <p:blipFill>
          <a:blip r:embed="rId7">
            <a:alphaModFix/>
          </a:blip>
          <a:stretch>
            <a:fillRect/>
          </a:stretch>
        </p:blipFill>
        <p:spPr>
          <a:xfrm>
            <a:off x="3693772" y="4674021"/>
            <a:ext cx="320101" cy="222253"/>
          </a:xfrm>
          <a:prstGeom prst="rect">
            <a:avLst/>
          </a:prstGeom>
          <a:noFill/>
          <a:ln>
            <a:noFill/>
          </a:ln>
        </p:spPr>
      </p:pic>
      <p:pic>
        <p:nvPicPr>
          <p:cNvPr id="114" name="Google Shape;114;p17"/>
          <p:cNvPicPr preferRelativeResize="0"/>
          <p:nvPr/>
        </p:nvPicPr>
        <p:blipFill>
          <a:blip r:embed="rId8">
            <a:alphaModFix/>
          </a:blip>
          <a:stretch>
            <a:fillRect/>
          </a:stretch>
        </p:blipFill>
        <p:spPr>
          <a:xfrm>
            <a:off x="3741409" y="4122274"/>
            <a:ext cx="278980" cy="222242"/>
          </a:xfrm>
          <a:prstGeom prst="rect">
            <a:avLst/>
          </a:prstGeom>
          <a:noFill/>
          <a:ln>
            <a:noFill/>
          </a:ln>
        </p:spPr>
      </p:pic>
      <p:pic>
        <p:nvPicPr>
          <p:cNvPr id="115" name="Google Shape;115;p17"/>
          <p:cNvPicPr preferRelativeResize="0"/>
          <p:nvPr/>
        </p:nvPicPr>
        <p:blipFill>
          <a:blip r:embed="rId8">
            <a:alphaModFix/>
          </a:blip>
          <a:stretch>
            <a:fillRect/>
          </a:stretch>
        </p:blipFill>
        <p:spPr>
          <a:xfrm>
            <a:off x="4020395" y="4524356"/>
            <a:ext cx="278980" cy="22224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62"/>
          <p:cNvSpPr txBox="1"/>
          <p:nvPr>
            <p:ph idx="4294967295" type="title"/>
          </p:nvPr>
        </p:nvSpPr>
        <p:spPr>
          <a:xfrm>
            <a:off x="447300" y="-800"/>
            <a:ext cx="82494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Results for neural network verification</a:t>
            </a:r>
            <a:endParaRPr sz="3000"/>
          </a:p>
        </p:txBody>
      </p:sp>
      <p:sp>
        <p:nvSpPr>
          <p:cNvPr id="1269" name="Google Shape;1269;p62"/>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270" name="Google Shape;1270;p62"/>
          <p:cNvPicPr preferRelativeResize="0"/>
          <p:nvPr/>
        </p:nvPicPr>
        <p:blipFill rotWithShape="1">
          <a:blip r:embed="rId3">
            <a:alphaModFix/>
          </a:blip>
          <a:srcRect b="12884" l="7348" r="65627" t="3067"/>
          <a:stretch/>
        </p:blipFill>
        <p:spPr>
          <a:xfrm>
            <a:off x="1048313" y="1712100"/>
            <a:ext cx="3022681" cy="3261850"/>
          </a:xfrm>
          <a:prstGeom prst="rect">
            <a:avLst/>
          </a:prstGeom>
          <a:noFill/>
          <a:ln>
            <a:noFill/>
          </a:ln>
        </p:spPr>
      </p:pic>
      <p:pic>
        <p:nvPicPr>
          <p:cNvPr id="1271" name="Google Shape;1271;p62"/>
          <p:cNvPicPr preferRelativeResize="0"/>
          <p:nvPr/>
        </p:nvPicPr>
        <p:blipFill>
          <a:blip r:embed="rId4">
            <a:alphaModFix/>
          </a:blip>
          <a:stretch>
            <a:fillRect/>
          </a:stretch>
        </p:blipFill>
        <p:spPr>
          <a:xfrm>
            <a:off x="4722382" y="636100"/>
            <a:ext cx="3515394" cy="4457876"/>
          </a:xfrm>
          <a:prstGeom prst="rect">
            <a:avLst/>
          </a:prstGeom>
          <a:noFill/>
          <a:ln>
            <a:noFill/>
          </a:ln>
        </p:spPr>
      </p:pic>
      <p:sp>
        <p:nvSpPr>
          <p:cNvPr id="1272" name="Google Shape;1272;p62"/>
          <p:cNvSpPr/>
          <p:nvPr/>
        </p:nvSpPr>
        <p:spPr>
          <a:xfrm>
            <a:off x="2038855" y="855650"/>
            <a:ext cx="1041600" cy="259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x_{t+1}=Ax_t+Bu_t" id="1273" name="Google Shape;1273;p62" title="MathEquation,#000000"/>
          <p:cNvPicPr preferRelativeResize="0"/>
          <p:nvPr/>
        </p:nvPicPr>
        <p:blipFill>
          <a:blip r:embed="rId5">
            <a:alphaModFix/>
          </a:blip>
          <a:stretch>
            <a:fillRect/>
          </a:stretch>
        </p:blipFill>
        <p:spPr>
          <a:xfrm>
            <a:off x="2088899" y="914745"/>
            <a:ext cx="941424" cy="141604"/>
          </a:xfrm>
          <a:prstGeom prst="rect">
            <a:avLst/>
          </a:prstGeom>
          <a:noFill/>
          <a:ln>
            <a:noFill/>
          </a:ln>
        </p:spPr>
      </p:pic>
      <p:pic>
        <p:nvPicPr>
          <p:cNvPr descr="u_t = \pi(x_t)" id="1274" name="Google Shape;1274;p62" title="MathEquation,#000000"/>
          <p:cNvPicPr preferRelativeResize="0"/>
          <p:nvPr/>
        </p:nvPicPr>
        <p:blipFill>
          <a:blip r:embed="rId6">
            <a:alphaModFix/>
          </a:blip>
          <a:stretch>
            <a:fillRect/>
          </a:stretch>
        </p:blipFill>
        <p:spPr>
          <a:xfrm>
            <a:off x="2331009" y="1291834"/>
            <a:ext cx="495250" cy="141605"/>
          </a:xfrm>
          <a:prstGeom prst="rect">
            <a:avLst/>
          </a:prstGeom>
          <a:noFill/>
          <a:ln>
            <a:noFill/>
          </a:ln>
        </p:spPr>
      </p:pic>
      <p:sp>
        <p:nvSpPr>
          <p:cNvPr id="1275" name="Google Shape;1275;p62"/>
          <p:cNvSpPr/>
          <p:nvPr/>
        </p:nvSpPr>
        <p:spPr>
          <a:xfrm>
            <a:off x="2236203" y="1232740"/>
            <a:ext cx="646800" cy="259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6" name="Google Shape;1276;p62"/>
          <p:cNvCxnSpPr>
            <a:stCxn id="1272" idx="3"/>
            <a:endCxn id="1275" idx="3"/>
          </p:cNvCxnSpPr>
          <p:nvPr/>
        </p:nvCxnSpPr>
        <p:spPr>
          <a:xfrm flipH="1">
            <a:off x="2883055" y="985550"/>
            <a:ext cx="197400" cy="377100"/>
          </a:xfrm>
          <a:prstGeom prst="bentConnector3">
            <a:avLst>
              <a:gd fmla="val -108431" name="adj1"/>
            </a:avLst>
          </a:prstGeom>
          <a:noFill/>
          <a:ln cap="flat" cmpd="sng" w="19050">
            <a:solidFill>
              <a:schemeClr val="dk1"/>
            </a:solidFill>
            <a:prstDash val="solid"/>
            <a:round/>
            <a:headEnd len="med" w="med" type="none"/>
            <a:tailEnd len="med" w="med" type="triangle"/>
          </a:ln>
        </p:spPr>
      </p:cxnSp>
      <p:pic>
        <p:nvPicPr>
          <p:cNvPr descr="x_t" id="1277" name="Google Shape;1277;p62" title="MathEquation,#000000"/>
          <p:cNvPicPr preferRelativeResize="0"/>
          <p:nvPr/>
        </p:nvPicPr>
        <p:blipFill>
          <a:blip r:embed="rId7">
            <a:alphaModFix/>
          </a:blip>
          <a:stretch>
            <a:fillRect/>
          </a:stretch>
        </p:blipFill>
        <p:spPr>
          <a:xfrm>
            <a:off x="3336938" y="1103319"/>
            <a:ext cx="284738" cy="141604"/>
          </a:xfrm>
          <a:prstGeom prst="rect">
            <a:avLst/>
          </a:prstGeom>
          <a:noFill/>
          <a:ln>
            <a:noFill/>
          </a:ln>
        </p:spPr>
      </p:pic>
      <p:pic>
        <p:nvPicPr>
          <p:cNvPr descr="u_t" id="1278" name="Google Shape;1278;p62" title="MathEquation,#000000"/>
          <p:cNvPicPr preferRelativeResize="0"/>
          <p:nvPr/>
        </p:nvPicPr>
        <p:blipFill>
          <a:blip r:embed="rId8">
            <a:alphaModFix/>
          </a:blip>
          <a:stretch>
            <a:fillRect/>
          </a:stretch>
        </p:blipFill>
        <p:spPr>
          <a:xfrm>
            <a:off x="1592475" y="1103320"/>
            <a:ext cx="155268" cy="141604"/>
          </a:xfrm>
          <a:prstGeom prst="rect">
            <a:avLst/>
          </a:prstGeom>
          <a:noFill/>
          <a:ln>
            <a:noFill/>
          </a:ln>
        </p:spPr>
      </p:pic>
      <p:cxnSp>
        <p:nvCxnSpPr>
          <p:cNvPr id="1279" name="Google Shape;1279;p62"/>
          <p:cNvCxnSpPr>
            <a:stCxn id="1272" idx="1"/>
            <a:endCxn id="1275" idx="1"/>
          </p:cNvCxnSpPr>
          <p:nvPr/>
        </p:nvCxnSpPr>
        <p:spPr>
          <a:xfrm>
            <a:off x="2038855" y="985550"/>
            <a:ext cx="197400" cy="377100"/>
          </a:xfrm>
          <a:prstGeom prst="bentConnector3">
            <a:avLst>
              <a:gd fmla="val -118078" name="adj1"/>
            </a:avLst>
          </a:prstGeom>
          <a:noFill/>
          <a:ln cap="flat" cmpd="sng" w="19050">
            <a:solidFill>
              <a:schemeClr val="dk1"/>
            </a:solidFill>
            <a:prstDash val="solid"/>
            <a:round/>
            <a:headEnd len="med" w="med" type="triangl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63"/>
          <p:cNvSpPr txBox="1"/>
          <p:nvPr>
            <p:ph idx="4294967295" type="title"/>
          </p:nvPr>
        </p:nvSpPr>
        <p:spPr>
          <a:xfrm>
            <a:off x="447300" y="227800"/>
            <a:ext cx="82494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Applications to </a:t>
            </a:r>
            <a:r>
              <a:rPr lang="en" sz="3000">
                <a:latin typeface="Helvetica Neue Light"/>
                <a:ea typeface="Helvetica Neue Light"/>
                <a:cs typeface="Helvetica Neue Light"/>
                <a:sym typeface="Helvetica Neue Light"/>
              </a:rPr>
              <a:t>robust planning &amp; control</a:t>
            </a:r>
            <a:endParaRPr sz="3000"/>
          </a:p>
        </p:txBody>
      </p:sp>
      <p:sp>
        <p:nvSpPr>
          <p:cNvPr id="1286" name="Google Shape;1286;p6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287" name="Google Shape;1287;p63"/>
          <p:cNvPicPr preferRelativeResize="0"/>
          <p:nvPr/>
        </p:nvPicPr>
        <p:blipFill>
          <a:blip r:embed="rId3">
            <a:alphaModFix/>
          </a:blip>
          <a:stretch>
            <a:fillRect/>
          </a:stretch>
        </p:blipFill>
        <p:spPr>
          <a:xfrm>
            <a:off x="599688" y="1305926"/>
            <a:ext cx="1296835" cy="2698875"/>
          </a:xfrm>
          <a:prstGeom prst="rect">
            <a:avLst/>
          </a:prstGeom>
          <a:noFill/>
          <a:ln>
            <a:noFill/>
          </a:ln>
        </p:spPr>
      </p:pic>
      <p:pic>
        <p:nvPicPr>
          <p:cNvPr id="1288" name="Google Shape;1288;p63"/>
          <p:cNvPicPr preferRelativeResize="0"/>
          <p:nvPr/>
        </p:nvPicPr>
        <p:blipFill>
          <a:blip r:embed="rId4">
            <a:alphaModFix/>
          </a:blip>
          <a:stretch>
            <a:fillRect/>
          </a:stretch>
        </p:blipFill>
        <p:spPr>
          <a:xfrm>
            <a:off x="2415275" y="2689225"/>
            <a:ext cx="1854557" cy="1584475"/>
          </a:xfrm>
          <a:prstGeom prst="rect">
            <a:avLst/>
          </a:prstGeom>
          <a:noFill/>
          <a:ln>
            <a:noFill/>
          </a:ln>
        </p:spPr>
      </p:pic>
      <p:pic>
        <p:nvPicPr>
          <p:cNvPr id="1289" name="Google Shape;1289;p63"/>
          <p:cNvPicPr preferRelativeResize="0"/>
          <p:nvPr/>
        </p:nvPicPr>
        <p:blipFill rotWithShape="1">
          <a:blip r:embed="rId5">
            <a:alphaModFix/>
          </a:blip>
          <a:srcRect b="0" l="6123" r="16260" t="0"/>
          <a:stretch/>
        </p:blipFill>
        <p:spPr>
          <a:xfrm>
            <a:off x="2523075" y="1258850"/>
            <a:ext cx="1535051" cy="1444900"/>
          </a:xfrm>
          <a:prstGeom prst="rect">
            <a:avLst/>
          </a:prstGeom>
          <a:noFill/>
          <a:ln>
            <a:noFill/>
          </a:ln>
        </p:spPr>
      </p:pic>
      <p:pic>
        <p:nvPicPr>
          <p:cNvPr id="1290" name="Google Shape;1290;p63"/>
          <p:cNvPicPr preferRelativeResize="0"/>
          <p:nvPr/>
        </p:nvPicPr>
        <p:blipFill>
          <a:blip r:embed="rId6">
            <a:alphaModFix/>
          </a:blip>
          <a:stretch>
            <a:fillRect/>
          </a:stretch>
        </p:blipFill>
        <p:spPr>
          <a:xfrm>
            <a:off x="4566157" y="1218400"/>
            <a:ext cx="2061862" cy="3745400"/>
          </a:xfrm>
          <a:prstGeom prst="rect">
            <a:avLst/>
          </a:prstGeom>
          <a:noFill/>
          <a:ln>
            <a:noFill/>
          </a:ln>
        </p:spPr>
      </p:pic>
      <p:pic>
        <p:nvPicPr>
          <p:cNvPr id="1291" name="Google Shape;1291;p63"/>
          <p:cNvPicPr preferRelativeResize="0"/>
          <p:nvPr/>
        </p:nvPicPr>
        <p:blipFill rotWithShape="1">
          <a:blip r:embed="rId7">
            <a:alphaModFix/>
          </a:blip>
          <a:srcRect b="16142" l="2239" r="52599" t="0"/>
          <a:stretch/>
        </p:blipFill>
        <p:spPr>
          <a:xfrm>
            <a:off x="7151688" y="2598488"/>
            <a:ext cx="1430326" cy="636900"/>
          </a:xfrm>
          <a:prstGeom prst="rect">
            <a:avLst/>
          </a:prstGeom>
          <a:noFill/>
          <a:ln>
            <a:noFill/>
          </a:ln>
        </p:spPr>
      </p:pic>
      <p:pic>
        <p:nvPicPr>
          <p:cNvPr id="1292" name="Google Shape;1292;p63"/>
          <p:cNvPicPr preferRelativeResize="0"/>
          <p:nvPr/>
        </p:nvPicPr>
        <p:blipFill rotWithShape="1">
          <a:blip r:embed="rId8">
            <a:alphaModFix/>
          </a:blip>
          <a:srcRect b="5419" l="53914" r="0" t="0"/>
          <a:stretch/>
        </p:blipFill>
        <p:spPr>
          <a:xfrm>
            <a:off x="7151725" y="1138259"/>
            <a:ext cx="1430266" cy="1401650"/>
          </a:xfrm>
          <a:prstGeom prst="rect">
            <a:avLst/>
          </a:prstGeom>
          <a:noFill/>
          <a:ln>
            <a:noFill/>
          </a:ln>
        </p:spPr>
      </p:pic>
      <p:pic>
        <p:nvPicPr>
          <p:cNvPr id="1293" name="Google Shape;1293;p63"/>
          <p:cNvPicPr preferRelativeResize="0"/>
          <p:nvPr/>
        </p:nvPicPr>
        <p:blipFill rotWithShape="1">
          <a:blip r:embed="rId7">
            <a:alphaModFix/>
          </a:blip>
          <a:srcRect b="16142" l="54839" r="0" t="0"/>
          <a:stretch/>
        </p:blipFill>
        <p:spPr>
          <a:xfrm>
            <a:off x="7151700" y="3275813"/>
            <a:ext cx="1430326" cy="636900"/>
          </a:xfrm>
          <a:prstGeom prst="rect">
            <a:avLst/>
          </a:prstGeom>
          <a:noFill/>
          <a:ln>
            <a:noFill/>
          </a:ln>
        </p:spPr>
      </p:pic>
      <p:sp>
        <p:nvSpPr>
          <p:cNvPr id="1294" name="Google Shape;1294;p63"/>
          <p:cNvSpPr txBox="1"/>
          <p:nvPr/>
        </p:nvSpPr>
        <p:spPr>
          <a:xfrm>
            <a:off x="7169100" y="4029350"/>
            <a:ext cx="1379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Helvetica Neue Light"/>
                <a:ea typeface="Helvetica Neue Light"/>
                <a:cs typeface="Helvetica Neue Light"/>
                <a:sym typeface="Helvetica Neue Light"/>
              </a:rPr>
              <a:t>Wu, Lew, Solovey, Schmerling, Pavone, </a:t>
            </a:r>
            <a:r>
              <a:rPr i="1" lang="en" sz="900">
                <a:solidFill>
                  <a:schemeClr val="dk1"/>
                </a:solidFill>
                <a:latin typeface="Helvetica Neue Light"/>
                <a:ea typeface="Helvetica Neue Light"/>
                <a:cs typeface="Helvetica Neue Light"/>
                <a:sym typeface="Helvetica Neue Light"/>
              </a:rPr>
              <a:t>Robust-RRT,</a:t>
            </a:r>
            <a:r>
              <a:rPr lang="en" sz="900">
                <a:solidFill>
                  <a:schemeClr val="dk1"/>
                </a:solidFill>
                <a:latin typeface="Helvetica Neue Light"/>
                <a:ea typeface="Helvetica Neue Light"/>
                <a:cs typeface="Helvetica Neue Light"/>
                <a:sym typeface="Helvetica Neue Light"/>
              </a:rPr>
              <a:t> 2022 </a:t>
            </a:r>
            <a:endParaRPr sz="9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 sz="900">
                <a:solidFill>
                  <a:schemeClr val="dk1"/>
                </a:solidFill>
                <a:latin typeface="Helvetica Neue Light"/>
                <a:ea typeface="Helvetica Neue Light"/>
                <a:cs typeface="Helvetica Neue Light"/>
                <a:sym typeface="Helvetica Neue Light"/>
              </a:rPr>
              <a:t>(to appear)</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64"/>
          <p:cNvSpPr txBox="1"/>
          <p:nvPr>
            <p:ph idx="4294967295" type="title"/>
          </p:nvPr>
        </p:nvSpPr>
        <p:spPr>
          <a:xfrm>
            <a:off x="447300" y="456400"/>
            <a:ext cx="82494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Results: robust MPC</a:t>
            </a:r>
            <a:endParaRPr b="1" sz="3000">
              <a:solidFill>
                <a:srgbClr val="FF0000"/>
              </a:solidFill>
            </a:endParaRPr>
          </a:p>
        </p:txBody>
      </p:sp>
      <p:sp>
        <p:nvSpPr>
          <p:cNvPr id="1301" name="Google Shape;1301;p64"/>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302" name="Google Shape;1302;p64"/>
          <p:cNvPicPr preferRelativeResize="0"/>
          <p:nvPr/>
        </p:nvPicPr>
        <p:blipFill rotWithShape="1">
          <a:blip r:embed="rId3">
            <a:alphaModFix/>
          </a:blip>
          <a:srcRect b="22738" l="0" r="0" t="0"/>
          <a:stretch/>
        </p:blipFill>
        <p:spPr>
          <a:xfrm>
            <a:off x="44675" y="1699975"/>
            <a:ext cx="9099326" cy="26375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65"/>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309" name="Google Shape;1309;p65" title="A Simple and Efficient Sampling-based Algorithm for General Reachability Analysis (Hardware Result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1000"/>
                                        <p:tgtEl>
                                          <p:spTgt spid="1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66"/>
          <p:cNvSpPr txBox="1"/>
          <p:nvPr>
            <p:ph idx="4294967295" type="title"/>
          </p:nvPr>
        </p:nvSpPr>
        <p:spPr>
          <a:xfrm>
            <a:off x="509850" y="206300"/>
            <a:ext cx="8124300" cy="6369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262626"/>
              </a:buClr>
              <a:buSzPts val="2070"/>
              <a:buFont typeface="Helvetica Neue Light"/>
              <a:buNone/>
            </a:pPr>
            <a:r>
              <a:rPr lang="en" sz="2985">
                <a:latin typeface="Helvetica Neue Light"/>
                <a:ea typeface="Helvetica Neue Light"/>
                <a:cs typeface="Helvetica Neue Light"/>
                <a:sym typeface="Helvetica Neue Light"/>
              </a:rPr>
              <a:t>Sampling-based reachability analysis</a:t>
            </a:r>
            <a:endParaRPr sz="3000">
              <a:latin typeface="Helvetica Neue Light"/>
              <a:ea typeface="Helvetica Neue Light"/>
              <a:cs typeface="Helvetica Neue Light"/>
              <a:sym typeface="Helvetica Neue Light"/>
            </a:endParaRPr>
          </a:p>
        </p:txBody>
      </p:sp>
      <p:sp>
        <p:nvSpPr>
          <p:cNvPr id="1316" name="Google Shape;1316;p66"/>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317" name="Google Shape;1317;p66"/>
          <p:cNvSpPr txBox="1"/>
          <p:nvPr/>
        </p:nvSpPr>
        <p:spPr>
          <a:xfrm>
            <a:off x="693000" y="1215025"/>
            <a:ext cx="7913100" cy="34482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simple + efficient approach for general reachability analysis</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50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analysis using random set theory </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150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c</a:t>
            </a:r>
            <a:r>
              <a:rPr lang="en" sz="2000">
                <a:solidFill>
                  <a:schemeClr val="dk1"/>
                </a:solidFill>
                <a:latin typeface="Helvetica Neue Light"/>
                <a:ea typeface="Helvetica Neue Light"/>
                <a:cs typeface="Helvetica Neue Light"/>
                <a:sym typeface="Helvetica Neue Light"/>
              </a:rPr>
              <a:t>an be used for uncertainty-aware planning and control</a:t>
            </a:r>
            <a:endParaRPr sz="2000">
              <a:solidFill>
                <a:schemeClr val="dk1"/>
              </a:solidFill>
              <a:latin typeface="Helvetica Neue Light"/>
              <a:ea typeface="Helvetica Neue Light"/>
              <a:cs typeface="Helvetica Neue Light"/>
              <a:sym typeface="Helvetica Neue Light"/>
            </a:endParaRPr>
          </a:p>
          <a:p>
            <a:pPr indent="-355600" lvl="0" marL="457200" marR="0" rtl="0" algn="l">
              <a:lnSpc>
                <a:spcPct val="150000"/>
              </a:lnSpc>
              <a:spcBef>
                <a:spcPts val="1000"/>
              </a:spcBef>
              <a:spcAft>
                <a:spcPts val="0"/>
              </a:spcAft>
              <a:buClr>
                <a:schemeClr val="dk1"/>
              </a:buClr>
              <a:buSzPts val="2000"/>
              <a:buFont typeface="Helvetica Neue Light"/>
              <a:buChar char="●"/>
            </a:pPr>
            <a:r>
              <a:rPr lang="en" sz="2000">
                <a:solidFill>
                  <a:schemeClr val="dk1"/>
                </a:solidFill>
                <a:latin typeface="Helvetica Neue Light"/>
                <a:ea typeface="Helvetica Neue Light"/>
                <a:cs typeface="Helvetica Neue Light"/>
                <a:sym typeface="Helvetica Neue Light"/>
              </a:rPr>
              <a:t>hardware-tested</a:t>
            </a:r>
            <a:endParaRPr sz="20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100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457200" lvl="0" marL="457200" marR="0" rtl="0" algn="l">
              <a:lnSpc>
                <a:spcPct val="150000"/>
              </a:lnSpc>
              <a:spcBef>
                <a:spcPts val="1000"/>
              </a:spcBef>
              <a:spcAft>
                <a:spcPts val="0"/>
              </a:spcAft>
              <a:buNone/>
            </a:pPr>
            <a:r>
              <a:rPr b="1" lang="en" sz="2000">
                <a:solidFill>
                  <a:schemeClr val="dk1"/>
                </a:solidFill>
                <a:latin typeface="Helvetica Neue"/>
                <a:ea typeface="Helvetica Neue"/>
                <a:cs typeface="Helvetica Neue"/>
                <a:sym typeface="Helvetica Neue"/>
              </a:rPr>
              <a:t>Future work:</a:t>
            </a:r>
            <a:endParaRPr b="1" sz="2000"/>
          </a:p>
        </p:txBody>
      </p:sp>
      <p:sp>
        <p:nvSpPr>
          <p:cNvPr id="1318" name="Google Shape;1318;p66"/>
          <p:cNvSpPr txBox="1"/>
          <p:nvPr/>
        </p:nvSpPr>
        <p:spPr>
          <a:xfrm>
            <a:off x="3507125" y="3877050"/>
            <a:ext cx="4946400" cy="1045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Tighter r</a:t>
            </a:r>
            <a:r>
              <a:rPr lang="en" sz="1800">
                <a:solidFill>
                  <a:schemeClr val="dk1"/>
                </a:solidFill>
                <a:latin typeface="Helvetica Neue Light"/>
                <a:ea typeface="Helvetica Neue Light"/>
                <a:cs typeface="Helvetica Neue Light"/>
                <a:sym typeface="Helvetica Neue Light"/>
              </a:rPr>
              <a:t>ates of convergence</a:t>
            </a:r>
            <a:endParaRPr sz="1800">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Parallelization on GPUs</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67"/>
          <p:cNvSpPr/>
          <p:nvPr/>
        </p:nvSpPr>
        <p:spPr>
          <a:xfrm>
            <a:off x="550800" y="147900"/>
            <a:ext cx="8042400" cy="4847700"/>
          </a:xfrm>
          <a:prstGeom prst="roundRect">
            <a:avLst>
              <a:gd fmla="val 15903" name="adj"/>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600">
                <a:solidFill>
                  <a:schemeClr val="dk1"/>
                </a:solidFill>
                <a:latin typeface="Helvetica Neue Light"/>
                <a:ea typeface="Helvetica Neue Light"/>
                <a:cs typeface="Helvetica Neue Light"/>
                <a:sym typeface="Helvetica Neue Light"/>
              </a:rPr>
              <a:t>Towards safe learning-based robotic autonomy</a:t>
            </a:r>
            <a:endParaRPr sz="2600">
              <a:solidFill>
                <a:schemeClr val="dk1"/>
              </a:solidFill>
              <a:latin typeface="Helvetica Neue Light"/>
              <a:ea typeface="Helvetica Neue Light"/>
              <a:cs typeface="Helvetica Neue Light"/>
              <a:sym typeface="Helvetica Neue Light"/>
            </a:endParaRPr>
          </a:p>
        </p:txBody>
      </p:sp>
      <p:sp>
        <p:nvSpPr>
          <p:cNvPr id="1325" name="Google Shape;1325;p67"/>
          <p:cNvSpPr/>
          <p:nvPr/>
        </p:nvSpPr>
        <p:spPr>
          <a:xfrm>
            <a:off x="4778775" y="2571750"/>
            <a:ext cx="3451800" cy="2169600"/>
          </a:xfrm>
          <a:prstGeom prst="roundRect">
            <a:avLst>
              <a:gd fmla="val 24993" name="adj"/>
            </a:avLst>
          </a:prstGeom>
          <a:noFill/>
          <a:ln cap="flat" cmpd="sng" w="19050">
            <a:solidFill>
              <a:srgbClr val="434343"/>
            </a:solidFill>
            <a:prstDash val="solid"/>
            <a:round/>
            <a:headEnd len="sm" w="sm" type="none"/>
            <a:tailEnd len="sm" w="sm" type="none"/>
          </a:ln>
        </p:spPr>
        <p:txBody>
          <a:bodyPr anchorCtr="0" anchor="t" bIns="0" lIns="0" spcFirstLastPara="1" rIns="0" wrap="square" tIns="0">
            <a:noAutofit/>
          </a:bodyPr>
          <a:lstStyle/>
          <a:p>
            <a:pPr indent="0" lvl="0" marL="182880" rtl="0" algn="ctr">
              <a:spcBef>
                <a:spcPts val="0"/>
              </a:spcBef>
              <a:spcAft>
                <a:spcPts val="0"/>
              </a:spcAft>
              <a:buNone/>
            </a:pPr>
            <a:r>
              <a:rPr lang="en" sz="2000">
                <a:solidFill>
                  <a:schemeClr val="dk1"/>
                </a:solidFill>
                <a:latin typeface="Helvetica Neue Light"/>
                <a:ea typeface="Helvetica Neue Light"/>
                <a:cs typeface="Helvetica Neue Light"/>
                <a:sym typeface="Helvetica Neue Light"/>
              </a:rPr>
              <a:t>sampling-based </a:t>
            </a:r>
            <a:endParaRPr sz="2000">
              <a:solidFill>
                <a:schemeClr val="dk1"/>
              </a:solidFill>
              <a:latin typeface="Helvetica Neue Light"/>
              <a:ea typeface="Helvetica Neue Light"/>
              <a:cs typeface="Helvetica Neue Light"/>
              <a:sym typeface="Helvetica Neue Light"/>
            </a:endParaRPr>
          </a:p>
          <a:p>
            <a:pPr indent="0" lvl="0" marL="182880" rtl="0" algn="ctr">
              <a:spcBef>
                <a:spcPts val="0"/>
              </a:spcBef>
              <a:spcAft>
                <a:spcPts val="0"/>
              </a:spcAft>
              <a:buNone/>
            </a:pPr>
            <a:r>
              <a:rPr lang="en" sz="2000">
                <a:solidFill>
                  <a:schemeClr val="dk1"/>
                </a:solidFill>
                <a:latin typeface="Helvetica Neue Light"/>
                <a:ea typeface="Helvetica Neue Light"/>
                <a:cs typeface="Helvetica Neue Light"/>
                <a:sym typeface="Helvetica Neue Light"/>
              </a:rPr>
              <a:t>reachability analysis</a:t>
            </a:r>
            <a:endParaRPr sz="2000">
              <a:solidFill>
                <a:schemeClr val="dk1"/>
              </a:solidFill>
              <a:latin typeface="Helvetica Neue Light"/>
              <a:ea typeface="Helvetica Neue Light"/>
              <a:cs typeface="Helvetica Neue Light"/>
              <a:sym typeface="Helvetica Neue Light"/>
            </a:endParaRPr>
          </a:p>
        </p:txBody>
      </p:sp>
      <p:sp>
        <p:nvSpPr>
          <p:cNvPr id="1326" name="Google Shape;1326;p6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pic>
        <p:nvPicPr>
          <p:cNvPr id="1327" name="Google Shape;1327;p67"/>
          <p:cNvPicPr preferRelativeResize="0"/>
          <p:nvPr/>
        </p:nvPicPr>
        <p:blipFill rotWithShape="1">
          <a:blip r:embed="rId3">
            <a:alphaModFix/>
          </a:blip>
          <a:srcRect b="9243" l="0" r="0" t="8668"/>
          <a:stretch/>
        </p:blipFill>
        <p:spPr>
          <a:xfrm>
            <a:off x="1162063" y="994941"/>
            <a:ext cx="1702999" cy="1291526"/>
          </a:xfrm>
          <a:prstGeom prst="rect">
            <a:avLst/>
          </a:prstGeom>
          <a:noFill/>
          <a:ln>
            <a:noFill/>
          </a:ln>
        </p:spPr>
      </p:pic>
      <p:pic>
        <p:nvPicPr>
          <p:cNvPr id="1328" name="Google Shape;1328;p67"/>
          <p:cNvPicPr preferRelativeResize="0"/>
          <p:nvPr/>
        </p:nvPicPr>
        <p:blipFill rotWithShape="1">
          <a:blip r:embed="rId4">
            <a:alphaModFix/>
          </a:blip>
          <a:srcRect b="5900" l="0" r="0" t="0"/>
          <a:stretch/>
        </p:blipFill>
        <p:spPr>
          <a:xfrm>
            <a:off x="5257975" y="3447900"/>
            <a:ext cx="2493375" cy="1215325"/>
          </a:xfrm>
          <a:prstGeom prst="rect">
            <a:avLst/>
          </a:prstGeom>
          <a:noFill/>
          <a:ln>
            <a:noFill/>
          </a:ln>
        </p:spPr>
      </p:pic>
      <p:sp>
        <p:nvSpPr>
          <p:cNvPr id="1329" name="Google Shape;1329;p67"/>
          <p:cNvSpPr/>
          <p:nvPr/>
        </p:nvSpPr>
        <p:spPr>
          <a:xfrm>
            <a:off x="913425" y="2571750"/>
            <a:ext cx="3451800" cy="2169600"/>
          </a:xfrm>
          <a:prstGeom prst="roundRect">
            <a:avLst>
              <a:gd fmla="val 24993" name="adj"/>
            </a:avLst>
          </a:prstGeom>
          <a:noFill/>
          <a:ln cap="flat" cmpd="sng" w="19050">
            <a:solidFill>
              <a:srgbClr val="434343"/>
            </a:solidFill>
            <a:prstDash val="solid"/>
            <a:round/>
            <a:headEnd len="sm" w="sm" type="none"/>
            <a:tailEnd len="sm" w="sm" type="none"/>
          </a:ln>
        </p:spPr>
        <p:txBody>
          <a:bodyPr anchorCtr="0" anchor="t" bIns="0" lIns="0" spcFirstLastPara="1" rIns="0" wrap="square" tIns="0">
            <a:noAutofit/>
          </a:bodyPr>
          <a:lstStyle/>
          <a:p>
            <a:pPr indent="0" lvl="0" marL="182880" rtl="0" algn="ctr">
              <a:spcBef>
                <a:spcPts val="0"/>
              </a:spcBef>
              <a:spcAft>
                <a:spcPts val="0"/>
              </a:spcAft>
              <a:buClr>
                <a:schemeClr val="dk1"/>
              </a:buClr>
              <a:buSzPts val="1100"/>
              <a:buFont typeface="Arial"/>
              <a:buNone/>
            </a:pPr>
            <a:r>
              <a:rPr lang="en" sz="2000">
                <a:solidFill>
                  <a:schemeClr val="dk1"/>
                </a:solidFill>
                <a:latin typeface="Helvetica Neue Light"/>
                <a:ea typeface="Helvetica Neue Light"/>
                <a:cs typeface="Helvetica Neue Light"/>
                <a:sym typeface="Helvetica Neue Light"/>
              </a:rPr>
              <a:t>safe active dynamics </a:t>
            </a:r>
            <a:endParaRPr sz="2000">
              <a:solidFill>
                <a:schemeClr val="dk1"/>
              </a:solidFill>
              <a:latin typeface="Helvetica Neue Light"/>
              <a:ea typeface="Helvetica Neue Light"/>
              <a:cs typeface="Helvetica Neue Light"/>
              <a:sym typeface="Helvetica Neue Light"/>
            </a:endParaRPr>
          </a:p>
          <a:p>
            <a:pPr indent="0" lvl="0" marL="182880" rtl="0" algn="ctr">
              <a:spcBef>
                <a:spcPts val="0"/>
              </a:spcBef>
              <a:spcAft>
                <a:spcPts val="0"/>
              </a:spcAft>
              <a:buClr>
                <a:schemeClr val="dk1"/>
              </a:buClr>
              <a:buSzPts val="1100"/>
              <a:buFont typeface="Arial"/>
              <a:buNone/>
            </a:pPr>
            <a:r>
              <a:rPr lang="en" sz="2000">
                <a:solidFill>
                  <a:schemeClr val="dk1"/>
                </a:solidFill>
                <a:latin typeface="Helvetica Neue Light"/>
                <a:ea typeface="Helvetica Neue Light"/>
                <a:cs typeface="Helvetica Neue Light"/>
                <a:sym typeface="Helvetica Neue Light"/>
              </a:rPr>
              <a:t>learning and control</a:t>
            </a:r>
            <a:endParaRPr sz="2000">
              <a:solidFill>
                <a:schemeClr val="dk1"/>
              </a:solidFill>
              <a:latin typeface="Helvetica Neue Light"/>
              <a:ea typeface="Helvetica Neue Light"/>
              <a:cs typeface="Helvetica Neue Light"/>
              <a:sym typeface="Helvetica Neue Light"/>
            </a:endParaRPr>
          </a:p>
        </p:txBody>
      </p:sp>
      <p:pic>
        <p:nvPicPr>
          <p:cNvPr id="1330" name="Google Shape;1330;p67"/>
          <p:cNvPicPr preferRelativeResize="0"/>
          <p:nvPr/>
        </p:nvPicPr>
        <p:blipFill>
          <a:blip r:embed="rId5">
            <a:alphaModFix/>
          </a:blip>
          <a:stretch>
            <a:fillRect/>
          </a:stretch>
        </p:blipFill>
        <p:spPr>
          <a:xfrm>
            <a:off x="2787449" y="3472230"/>
            <a:ext cx="1270451" cy="1187434"/>
          </a:xfrm>
          <a:prstGeom prst="rect">
            <a:avLst/>
          </a:prstGeom>
          <a:noFill/>
          <a:ln>
            <a:noFill/>
          </a:ln>
        </p:spPr>
      </p:pic>
      <p:pic>
        <p:nvPicPr>
          <p:cNvPr id="1331" name="Google Shape;1331;p67"/>
          <p:cNvPicPr preferRelativeResize="0"/>
          <p:nvPr/>
        </p:nvPicPr>
        <p:blipFill>
          <a:blip r:embed="rId6">
            <a:alphaModFix/>
          </a:blip>
          <a:stretch>
            <a:fillRect/>
          </a:stretch>
        </p:blipFill>
        <p:spPr>
          <a:xfrm>
            <a:off x="1220750" y="3447900"/>
            <a:ext cx="1520444" cy="1215325"/>
          </a:xfrm>
          <a:prstGeom prst="rect">
            <a:avLst/>
          </a:prstGeom>
          <a:noFill/>
          <a:ln>
            <a:noFill/>
          </a:ln>
        </p:spPr>
      </p:pic>
      <p:pic>
        <p:nvPicPr>
          <p:cNvPr id="1332" name="Google Shape;1332;p67"/>
          <p:cNvPicPr preferRelativeResize="0"/>
          <p:nvPr/>
        </p:nvPicPr>
        <p:blipFill rotWithShape="1">
          <a:blip r:embed="rId7">
            <a:alphaModFix/>
          </a:blip>
          <a:srcRect b="4436" l="0" r="0" t="5213"/>
          <a:stretch/>
        </p:blipFill>
        <p:spPr>
          <a:xfrm>
            <a:off x="3071312" y="994950"/>
            <a:ext cx="2589056" cy="1291525"/>
          </a:xfrm>
          <a:prstGeom prst="rect">
            <a:avLst/>
          </a:prstGeom>
          <a:noFill/>
          <a:ln>
            <a:noFill/>
          </a:ln>
        </p:spPr>
      </p:pic>
      <p:pic>
        <p:nvPicPr>
          <p:cNvPr id="1333" name="Google Shape;1333;p67"/>
          <p:cNvPicPr preferRelativeResize="0"/>
          <p:nvPr/>
        </p:nvPicPr>
        <p:blipFill rotWithShape="1">
          <a:blip r:embed="rId8">
            <a:alphaModFix/>
          </a:blip>
          <a:srcRect b="0" l="7854" r="7963" t="0"/>
          <a:stretch/>
        </p:blipFill>
        <p:spPr>
          <a:xfrm>
            <a:off x="5866612" y="994950"/>
            <a:ext cx="2115330" cy="1291524"/>
          </a:xfrm>
          <a:prstGeom prst="rect">
            <a:avLst/>
          </a:prstGeom>
          <a:noFill/>
          <a:ln>
            <a:noFill/>
          </a:ln>
        </p:spPr>
      </p:pic>
      <p:sp>
        <p:nvSpPr>
          <p:cNvPr id="1334" name="Google Shape;1334;p67"/>
          <p:cNvSpPr/>
          <p:nvPr/>
        </p:nvSpPr>
        <p:spPr>
          <a:xfrm>
            <a:off x="1094313" y="2884450"/>
            <a:ext cx="278700" cy="274200"/>
          </a:xfrm>
          <a:prstGeom prst="ellipse">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a:latin typeface="Helvetica Neue"/>
                <a:ea typeface="Helvetica Neue"/>
                <a:cs typeface="Helvetica Neue"/>
                <a:sym typeface="Helvetica Neue"/>
              </a:rPr>
              <a:t>1</a:t>
            </a:r>
            <a:endParaRPr>
              <a:latin typeface="Helvetica Neue"/>
              <a:ea typeface="Helvetica Neue"/>
              <a:cs typeface="Helvetica Neue"/>
              <a:sym typeface="Helvetica Neue"/>
            </a:endParaRPr>
          </a:p>
        </p:txBody>
      </p:sp>
      <p:sp>
        <p:nvSpPr>
          <p:cNvPr id="1335" name="Google Shape;1335;p67"/>
          <p:cNvSpPr/>
          <p:nvPr/>
        </p:nvSpPr>
        <p:spPr>
          <a:xfrm>
            <a:off x="5015863" y="2884450"/>
            <a:ext cx="278700" cy="274200"/>
          </a:xfrm>
          <a:prstGeom prst="ellipse">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a:latin typeface="Helvetica Neue"/>
                <a:ea typeface="Helvetica Neue"/>
                <a:cs typeface="Helvetica Neue"/>
                <a:sym typeface="Helvetica Neue"/>
              </a:rPr>
              <a:t>2</a:t>
            </a:r>
            <a:endParaRPr>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68"/>
          <p:cNvSpPr/>
          <p:nvPr/>
        </p:nvSpPr>
        <p:spPr>
          <a:xfrm>
            <a:off x="550800" y="147900"/>
            <a:ext cx="8042400" cy="4847700"/>
          </a:xfrm>
          <a:prstGeom prst="roundRect">
            <a:avLst>
              <a:gd fmla="val 15903" name="adj"/>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600">
                <a:solidFill>
                  <a:schemeClr val="dk1"/>
                </a:solidFill>
                <a:latin typeface="Helvetica Neue Light"/>
                <a:ea typeface="Helvetica Neue Light"/>
                <a:cs typeface="Helvetica Neue Light"/>
                <a:sym typeface="Helvetica Neue Light"/>
              </a:rPr>
              <a:t>Towards safe learning-based robotic autonomy</a:t>
            </a:r>
            <a:endParaRPr sz="2600">
              <a:solidFill>
                <a:schemeClr val="dk1"/>
              </a:solidFill>
              <a:latin typeface="Helvetica Neue Light"/>
              <a:ea typeface="Helvetica Neue Light"/>
              <a:cs typeface="Helvetica Neue Light"/>
              <a:sym typeface="Helvetica Neue Light"/>
            </a:endParaRPr>
          </a:p>
        </p:txBody>
      </p:sp>
      <p:sp>
        <p:nvSpPr>
          <p:cNvPr id="1342" name="Google Shape;1342;p6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pic>
        <p:nvPicPr>
          <p:cNvPr id="1343" name="Google Shape;1343;p68"/>
          <p:cNvPicPr preferRelativeResize="0"/>
          <p:nvPr/>
        </p:nvPicPr>
        <p:blipFill rotWithShape="1">
          <a:blip r:embed="rId3">
            <a:alphaModFix/>
          </a:blip>
          <a:srcRect b="9243" l="0" r="0" t="8668"/>
          <a:stretch/>
        </p:blipFill>
        <p:spPr>
          <a:xfrm>
            <a:off x="1162063" y="994941"/>
            <a:ext cx="1702999" cy="1291526"/>
          </a:xfrm>
          <a:prstGeom prst="rect">
            <a:avLst/>
          </a:prstGeom>
          <a:noFill/>
          <a:ln>
            <a:noFill/>
          </a:ln>
        </p:spPr>
      </p:pic>
      <p:pic>
        <p:nvPicPr>
          <p:cNvPr id="1344" name="Google Shape;1344;p68"/>
          <p:cNvPicPr preferRelativeResize="0"/>
          <p:nvPr/>
        </p:nvPicPr>
        <p:blipFill rotWithShape="1">
          <a:blip r:embed="rId4">
            <a:alphaModFix/>
          </a:blip>
          <a:srcRect b="4436" l="0" r="0" t="5213"/>
          <a:stretch/>
        </p:blipFill>
        <p:spPr>
          <a:xfrm>
            <a:off x="3071312" y="994950"/>
            <a:ext cx="2589056" cy="1291525"/>
          </a:xfrm>
          <a:prstGeom prst="rect">
            <a:avLst/>
          </a:prstGeom>
          <a:noFill/>
          <a:ln>
            <a:noFill/>
          </a:ln>
        </p:spPr>
      </p:pic>
      <p:pic>
        <p:nvPicPr>
          <p:cNvPr id="1345" name="Google Shape;1345;p68"/>
          <p:cNvPicPr preferRelativeResize="0"/>
          <p:nvPr/>
        </p:nvPicPr>
        <p:blipFill rotWithShape="1">
          <a:blip r:embed="rId5">
            <a:alphaModFix/>
          </a:blip>
          <a:srcRect b="0" l="7854" r="7963" t="0"/>
          <a:stretch/>
        </p:blipFill>
        <p:spPr>
          <a:xfrm>
            <a:off x="5866612" y="994950"/>
            <a:ext cx="2115330" cy="1291524"/>
          </a:xfrm>
          <a:prstGeom prst="rect">
            <a:avLst/>
          </a:prstGeom>
          <a:noFill/>
          <a:ln>
            <a:noFill/>
          </a:ln>
        </p:spPr>
      </p:pic>
      <p:sp>
        <p:nvSpPr>
          <p:cNvPr id="1346" name="Google Shape;1346;p68"/>
          <p:cNvSpPr txBox="1"/>
          <p:nvPr/>
        </p:nvSpPr>
        <p:spPr>
          <a:xfrm>
            <a:off x="462300" y="2722350"/>
            <a:ext cx="8284200" cy="2101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Extensions: (1) continuous-time analysis for systems modeled as stochastic differential equations (2) tighter analysis to close the theory-to-practice gap </a:t>
            </a:r>
            <a:endParaRPr sz="1800">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1000"/>
              </a:spcBef>
              <a:spcAft>
                <a:spcPts val="100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New tools to guarantee the performance of complex autonomous systems with learning-in-the-loop components</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69"/>
          <p:cNvSpPr txBox="1"/>
          <p:nvPr>
            <p:ph type="ctrTitle"/>
          </p:nvPr>
        </p:nvSpPr>
        <p:spPr>
          <a:xfrm>
            <a:off x="132050" y="0"/>
            <a:ext cx="4606500" cy="9864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Clr>
                <a:srgbClr val="262626"/>
              </a:buClr>
              <a:buSzPts val="2300"/>
              <a:buFont typeface="Helvetica Neue Light"/>
              <a:buNone/>
            </a:pPr>
            <a:r>
              <a:rPr lang="en" sz="3300">
                <a:latin typeface="Helvetica Neue Light"/>
                <a:ea typeface="Helvetica Neue Light"/>
                <a:cs typeface="Helvetica Neue Light"/>
                <a:sym typeface="Helvetica Neue Light"/>
              </a:rPr>
              <a:t>Acknowledgements</a:t>
            </a:r>
            <a:endParaRPr sz="3300">
              <a:latin typeface="Helvetica Neue Light"/>
              <a:ea typeface="Helvetica Neue Light"/>
              <a:cs typeface="Helvetica Neue Light"/>
              <a:sym typeface="Helvetica Neue Light"/>
            </a:endParaRPr>
          </a:p>
        </p:txBody>
      </p:sp>
      <p:pic>
        <p:nvPicPr>
          <p:cNvPr id="1352" name="Google Shape;1352;p69"/>
          <p:cNvPicPr preferRelativeResize="0"/>
          <p:nvPr/>
        </p:nvPicPr>
        <p:blipFill rotWithShape="1">
          <a:blip r:embed="rId3">
            <a:alphaModFix/>
          </a:blip>
          <a:srcRect b="0" l="0" r="0" t="0"/>
          <a:stretch/>
        </p:blipFill>
        <p:spPr>
          <a:xfrm>
            <a:off x="308088" y="3583200"/>
            <a:ext cx="699925" cy="699925"/>
          </a:xfrm>
          <a:prstGeom prst="rect">
            <a:avLst/>
          </a:prstGeom>
          <a:noFill/>
          <a:ln>
            <a:noFill/>
          </a:ln>
        </p:spPr>
      </p:pic>
      <p:pic>
        <p:nvPicPr>
          <p:cNvPr id="1353" name="Google Shape;1353;p69"/>
          <p:cNvPicPr preferRelativeResize="0"/>
          <p:nvPr/>
        </p:nvPicPr>
        <p:blipFill rotWithShape="1">
          <a:blip r:embed="rId4">
            <a:alphaModFix/>
          </a:blip>
          <a:srcRect b="0" l="0" r="0" t="0"/>
          <a:stretch/>
        </p:blipFill>
        <p:spPr>
          <a:xfrm>
            <a:off x="1008010" y="3526736"/>
            <a:ext cx="1968403" cy="765075"/>
          </a:xfrm>
          <a:prstGeom prst="rect">
            <a:avLst/>
          </a:prstGeom>
          <a:noFill/>
          <a:ln>
            <a:noFill/>
          </a:ln>
        </p:spPr>
      </p:pic>
      <p:sp>
        <p:nvSpPr>
          <p:cNvPr id="1354" name="Google Shape;1354;p69"/>
          <p:cNvSpPr/>
          <p:nvPr/>
        </p:nvSpPr>
        <p:spPr>
          <a:xfrm>
            <a:off x="0" y="4705325"/>
            <a:ext cx="9144000" cy="438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9"/>
          <p:cNvSpPr txBox="1"/>
          <p:nvPr>
            <p:ph idx="12" type="sldNum"/>
          </p:nvPr>
        </p:nvSpPr>
        <p:spPr>
          <a:xfrm>
            <a:off x="8472458" y="47394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1" lang="en" sz="1000">
                <a:solidFill>
                  <a:srgbClr val="FFFFFF"/>
                </a:solidFill>
              </a:rPr>
              <a:t>‹#›</a:t>
            </a:fld>
            <a:endParaRPr b="1" sz="1000">
              <a:solidFill>
                <a:srgbClr val="FFFFFF"/>
              </a:solidFill>
            </a:endParaRPr>
          </a:p>
        </p:txBody>
      </p:sp>
      <p:sp>
        <p:nvSpPr>
          <p:cNvPr id="1356" name="Google Shape;1356;p69"/>
          <p:cNvSpPr txBox="1"/>
          <p:nvPr/>
        </p:nvSpPr>
        <p:spPr>
          <a:xfrm>
            <a:off x="48150" y="4796275"/>
            <a:ext cx="1126800" cy="279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FFFFFF"/>
                </a:solidFill>
                <a:latin typeface="Helvetica Neue Light"/>
                <a:ea typeface="Helvetica Neue Light"/>
                <a:cs typeface="Helvetica Neue Light"/>
                <a:sym typeface="Helvetica Neue Light"/>
              </a:rPr>
              <a:t>May 2022</a:t>
            </a:r>
            <a:endParaRPr>
              <a:solidFill>
                <a:srgbClr val="FFFFFF"/>
              </a:solidFill>
            </a:endParaRPr>
          </a:p>
        </p:txBody>
      </p:sp>
      <p:pic>
        <p:nvPicPr>
          <p:cNvPr id="1357" name="Google Shape;1357;p69"/>
          <p:cNvPicPr preferRelativeResize="0"/>
          <p:nvPr/>
        </p:nvPicPr>
        <p:blipFill>
          <a:blip r:embed="rId5">
            <a:alphaModFix/>
          </a:blip>
          <a:stretch>
            <a:fillRect/>
          </a:stretch>
        </p:blipFill>
        <p:spPr>
          <a:xfrm>
            <a:off x="5796572" y="1137080"/>
            <a:ext cx="1066407" cy="1631295"/>
          </a:xfrm>
          <a:prstGeom prst="rect">
            <a:avLst/>
          </a:prstGeom>
          <a:noFill/>
          <a:ln>
            <a:noFill/>
          </a:ln>
        </p:spPr>
      </p:pic>
      <p:pic>
        <p:nvPicPr>
          <p:cNvPr id="1358" name="Google Shape;1358;p69"/>
          <p:cNvPicPr preferRelativeResize="0"/>
          <p:nvPr/>
        </p:nvPicPr>
        <p:blipFill>
          <a:blip r:embed="rId6">
            <a:alphaModFix/>
          </a:blip>
          <a:stretch>
            <a:fillRect/>
          </a:stretch>
        </p:blipFill>
        <p:spPr>
          <a:xfrm>
            <a:off x="2353363" y="1157002"/>
            <a:ext cx="1066412" cy="1591441"/>
          </a:xfrm>
          <a:prstGeom prst="rect">
            <a:avLst/>
          </a:prstGeom>
          <a:noFill/>
          <a:ln>
            <a:noFill/>
          </a:ln>
        </p:spPr>
      </p:pic>
      <p:pic>
        <p:nvPicPr>
          <p:cNvPr id="1359" name="Google Shape;1359;p69"/>
          <p:cNvPicPr preferRelativeResize="0"/>
          <p:nvPr/>
        </p:nvPicPr>
        <p:blipFill rotWithShape="1">
          <a:blip r:embed="rId7">
            <a:alphaModFix/>
          </a:blip>
          <a:srcRect b="0" l="11737" r="18851" t="0"/>
          <a:stretch/>
        </p:blipFill>
        <p:spPr>
          <a:xfrm>
            <a:off x="1109038" y="1157002"/>
            <a:ext cx="1066410" cy="1591452"/>
          </a:xfrm>
          <a:prstGeom prst="rect">
            <a:avLst/>
          </a:prstGeom>
          <a:noFill/>
          <a:ln>
            <a:noFill/>
          </a:ln>
        </p:spPr>
      </p:pic>
      <p:pic>
        <p:nvPicPr>
          <p:cNvPr id="1360" name="Google Shape;1360;p69"/>
          <p:cNvPicPr preferRelativeResize="0"/>
          <p:nvPr/>
        </p:nvPicPr>
        <p:blipFill rotWithShape="1">
          <a:blip r:embed="rId8">
            <a:alphaModFix/>
          </a:blip>
          <a:srcRect b="0" l="13771" r="16818" t="0"/>
          <a:stretch/>
        </p:blipFill>
        <p:spPr>
          <a:xfrm>
            <a:off x="4624634" y="1157013"/>
            <a:ext cx="1066404" cy="1591453"/>
          </a:xfrm>
          <a:prstGeom prst="rect">
            <a:avLst/>
          </a:prstGeom>
          <a:noFill/>
          <a:ln>
            <a:noFill/>
          </a:ln>
        </p:spPr>
      </p:pic>
      <p:pic>
        <p:nvPicPr>
          <p:cNvPr id="1361" name="Google Shape;1361;p69"/>
          <p:cNvPicPr preferRelativeResize="0"/>
          <p:nvPr/>
        </p:nvPicPr>
        <p:blipFill rotWithShape="1">
          <a:blip r:embed="rId9">
            <a:alphaModFix/>
          </a:blip>
          <a:srcRect b="0" l="12708" r="17385" t="0"/>
          <a:stretch/>
        </p:blipFill>
        <p:spPr>
          <a:xfrm>
            <a:off x="6968613" y="1137075"/>
            <a:ext cx="1066348" cy="1631283"/>
          </a:xfrm>
          <a:prstGeom prst="rect">
            <a:avLst/>
          </a:prstGeom>
          <a:noFill/>
          <a:ln>
            <a:noFill/>
          </a:ln>
        </p:spPr>
      </p:pic>
      <p:pic>
        <p:nvPicPr>
          <p:cNvPr id="1362" name="Google Shape;1362;p69"/>
          <p:cNvPicPr preferRelativeResize="0"/>
          <p:nvPr/>
        </p:nvPicPr>
        <p:blipFill rotWithShape="1">
          <a:blip r:embed="rId10">
            <a:alphaModFix/>
          </a:blip>
          <a:srcRect b="43074" l="33473" r="31247" t="2498"/>
          <a:stretch/>
        </p:blipFill>
        <p:spPr>
          <a:xfrm>
            <a:off x="3489070" y="1193937"/>
            <a:ext cx="1066301" cy="1517619"/>
          </a:xfrm>
          <a:prstGeom prst="rect">
            <a:avLst/>
          </a:prstGeom>
          <a:noFill/>
          <a:ln>
            <a:noFill/>
          </a:ln>
        </p:spPr>
      </p:pic>
      <p:pic>
        <p:nvPicPr>
          <p:cNvPr id="1363" name="Google Shape;1363;p69"/>
          <p:cNvPicPr preferRelativeResize="0"/>
          <p:nvPr/>
        </p:nvPicPr>
        <p:blipFill>
          <a:blip r:embed="rId11">
            <a:alphaModFix/>
          </a:blip>
          <a:stretch>
            <a:fillRect/>
          </a:stretch>
        </p:blipFill>
        <p:spPr>
          <a:xfrm>
            <a:off x="4433750" y="3420837"/>
            <a:ext cx="1126800" cy="942738"/>
          </a:xfrm>
          <a:prstGeom prst="rect">
            <a:avLst/>
          </a:prstGeom>
          <a:noFill/>
          <a:ln>
            <a:noFill/>
          </a:ln>
        </p:spPr>
      </p:pic>
      <p:pic>
        <p:nvPicPr>
          <p:cNvPr id="1364" name="Google Shape;1364;p69"/>
          <p:cNvPicPr preferRelativeResize="0"/>
          <p:nvPr/>
        </p:nvPicPr>
        <p:blipFill>
          <a:blip r:embed="rId12">
            <a:alphaModFix/>
          </a:blip>
          <a:stretch>
            <a:fillRect/>
          </a:stretch>
        </p:blipFill>
        <p:spPr>
          <a:xfrm>
            <a:off x="5560554" y="3441508"/>
            <a:ext cx="1126800" cy="901423"/>
          </a:xfrm>
          <a:prstGeom prst="rect">
            <a:avLst/>
          </a:prstGeom>
          <a:noFill/>
          <a:ln>
            <a:noFill/>
          </a:ln>
        </p:spPr>
      </p:pic>
      <p:pic>
        <p:nvPicPr>
          <p:cNvPr id="1365" name="Google Shape;1365;p69"/>
          <p:cNvPicPr preferRelativeResize="0"/>
          <p:nvPr/>
        </p:nvPicPr>
        <p:blipFill>
          <a:blip r:embed="rId13">
            <a:alphaModFix/>
          </a:blip>
          <a:stretch>
            <a:fillRect/>
          </a:stretch>
        </p:blipFill>
        <p:spPr>
          <a:xfrm>
            <a:off x="7771375" y="3455000"/>
            <a:ext cx="903800" cy="908524"/>
          </a:xfrm>
          <a:prstGeom prst="rect">
            <a:avLst/>
          </a:prstGeom>
          <a:noFill/>
          <a:ln>
            <a:noFill/>
          </a:ln>
        </p:spPr>
      </p:pic>
      <p:pic>
        <p:nvPicPr>
          <p:cNvPr id="1366" name="Google Shape;1366;p69"/>
          <p:cNvPicPr preferRelativeResize="0"/>
          <p:nvPr/>
        </p:nvPicPr>
        <p:blipFill>
          <a:blip r:embed="rId14">
            <a:alphaModFix/>
          </a:blip>
          <a:stretch>
            <a:fillRect/>
          </a:stretch>
        </p:blipFill>
        <p:spPr>
          <a:xfrm>
            <a:off x="6777487" y="3441501"/>
            <a:ext cx="903798" cy="492075"/>
          </a:xfrm>
          <a:prstGeom prst="rect">
            <a:avLst/>
          </a:prstGeom>
          <a:noFill/>
          <a:ln>
            <a:noFill/>
          </a:ln>
        </p:spPr>
      </p:pic>
      <p:pic>
        <p:nvPicPr>
          <p:cNvPr id="1367" name="Google Shape;1367;p69"/>
          <p:cNvPicPr preferRelativeResize="0"/>
          <p:nvPr/>
        </p:nvPicPr>
        <p:blipFill>
          <a:blip r:embed="rId15">
            <a:alphaModFix/>
          </a:blip>
          <a:stretch>
            <a:fillRect/>
          </a:stretch>
        </p:blipFill>
        <p:spPr>
          <a:xfrm>
            <a:off x="6749035" y="3990048"/>
            <a:ext cx="960674" cy="438300"/>
          </a:xfrm>
          <a:prstGeom prst="rect">
            <a:avLst/>
          </a:prstGeom>
          <a:noFill/>
          <a:ln>
            <a:noFill/>
          </a:ln>
        </p:spPr>
      </p:pic>
      <p:sp>
        <p:nvSpPr>
          <p:cNvPr id="1368" name="Google Shape;1368;p69"/>
          <p:cNvSpPr txBox="1"/>
          <p:nvPr/>
        </p:nvSpPr>
        <p:spPr>
          <a:xfrm>
            <a:off x="1174950" y="2785325"/>
            <a:ext cx="71451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1000">
                <a:solidFill>
                  <a:schemeClr val="dk1"/>
                </a:solidFill>
                <a:latin typeface="Helvetica Neue Light"/>
                <a:ea typeface="Helvetica Neue Light"/>
                <a:cs typeface="Helvetica Neue Light"/>
                <a:sym typeface="Helvetica Neue Light"/>
              </a:rPr>
              <a:t>Marco Pavone           Riccardo Bonalli         Lucas Janson        Apoorva Sharma  	  James Harrison          Andrew Bylard </a:t>
            </a:r>
            <a:endParaRPr sz="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70"/>
          <p:cNvSpPr txBox="1"/>
          <p:nvPr>
            <p:ph type="ctrTitle"/>
          </p:nvPr>
        </p:nvSpPr>
        <p:spPr>
          <a:xfrm>
            <a:off x="864450" y="2682263"/>
            <a:ext cx="7415100" cy="9864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Clr>
                <a:srgbClr val="262626"/>
              </a:buClr>
              <a:buSzPts val="2300"/>
              <a:buFont typeface="Helvetica Neue Light"/>
              <a:buNone/>
            </a:pPr>
            <a:r>
              <a:rPr lang="en" sz="2300">
                <a:latin typeface="Helvetica Neue Light"/>
                <a:ea typeface="Helvetica Neue Light"/>
                <a:cs typeface="Helvetica Neue Light"/>
                <a:sym typeface="Helvetica Neue Light"/>
              </a:rPr>
              <a:t>Uncertainty-aware control strategies for </a:t>
            </a:r>
            <a:endParaRPr sz="23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262626"/>
              </a:buClr>
              <a:buSzPts val="2300"/>
              <a:buFont typeface="Helvetica Neue Light"/>
              <a:buNone/>
            </a:pPr>
            <a:r>
              <a:rPr lang="en" sz="2300">
                <a:latin typeface="Helvetica Neue Light"/>
                <a:ea typeface="Helvetica Neue Light"/>
                <a:cs typeface="Helvetica Neue Light"/>
                <a:sym typeface="Helvetica Neue Light"/>
              </a:rPr>
              <a:t>safe learning-based robotic autonomy</a:t>
            </a:r>
            <a:endParaRPr sz="2300">
              <a:latin typeface="Helvetica Neue Light"/>
              <a:ea typeface="Helvetica Neue Light"/>
              <a:cs typeface="Helvetica Neue Light"/>
              <a:sym typeface="Helvetica Neue Light"/>
            </a:endParaRPr>
          </a:p>
        </p:txBody>
      </p:sp>
      <p:sp>
        <p:nvSpPr>
          <p:cNvPr id="1374" name="Google Shape;1374;p70"/>
          <p:cNvSpPr txBox="1"/>
          <p:nvPr>
            <p:ph idx="1" type="subTitle"/>
          </p:nvPr>
        </p:nvSpPr>
        <p:spPr>
          <a:xfrm>
            <a:off x="2735550" y="3832950"/>
            <a:ext cx="3672900" cy="393600"/>
          </a:xfrm>
          <a:prstGeom prst="rect">
            <a:avLst/>
          </a:prstGeom>
          <a:noFill/>
          <a:ln>
            <a:noFill/>
          </a:ln>
        </p:spPr>
        <p:txBody>
          <a:bodyPr anchorCtr="0" anchor="b" bIns="34275" lIns="68575" spcFirstLastPara="1" rIns="68575" wrap="square" tIns="34275">
            <a:noAutofit/>
          </a:bodyPr>
          <a:lstStyle/>
          <a:p>
            <a:pPr indent="0" lvl="0" marL="0" marR="0" rtl="0" algn="ctr">
              <a:lnSpc>
                <a:spcPct val="85000"/>
              </a:lnSpc>
              <a:spcBef>
                <a:spcPts val="0"/>
              </a:spcBef>
              <a:spcAft>
                <a:spcPts val="0"/>
              </a:spcAft>
              <a:buClr>
                <a:srgbClr val="262626"/>
              </a:buClr>
              <a:buSzPts val="2300"/>
              <a:buFont typeface="Helvetica Neue Light"/>
              <a:buNone/>
            </a:pPr>
            <a:r>
              <a:rPr lang="en" sz="1800">
                <a:solidFill>
                  <a:schemeClr val="dk1"/>
                </a:solidFill>
                <a:latin typeface="Helvetica Neue Light"/>
                <a:ea typeface="Helvetica Neue Light"/>
                <a:cs typeface="Helvetica Neue Light"/>
                <a:sym typeface="Helvetica Neue Light"/>
              </a:rPr>
              <a:t>Thomas Lew</a:t>
            </a:r>
            <a:endParaRPr sz="1800">
              <a:solidFill>
                <a:schemeClr val="dk1"/>
              </a:solidFill>
              <a:latin typeface="Helvetica Neue Light"/>
              <a:ea typeface="Helvetica Neue Light"/>
              <a:cs typeface="Helvetica Neue Light"/>
              <a:sym typeface="Helvetica Neue Light"/>
            </a:endParaRPr>
          </a:p>
        </p:txBody>
      </p:sp>
      <p:pic>
        <p:nvPicPr>
          <p:cNvPr id="1375" name="Google Shape;1375;p70"/>
          <p:cNvPicPr preferRelativeResize="0"/>
          <p:nvPr/>
        </p:nvPicPr>
        <p:blipFill rotWithShape="1">
          <a:blip r:embed="rId3">
            <a:alphaModFix/>
          </a:blip>
          <a:srcRect b="0" l="0" r="0" t="0"/>
          <a:stretch/>
        </p:blipFill>
        <p:spPr>
          <a:xfrm>
            <a:off x="48150" y="3906400"/>
            <a:ext cx="699925" cy="699925"/>
          </a:xfrm>
          <a:prstGeom prst="rect">
            <a:avLst/>
          </a:prstGeom>
          <a:noFill/>
          <a:ln>
            <a:noFill/>
          </a:ln>
        </p:spPr>
      </p:pic>
      <p:pic>
        <p:nvPicPr>
          <p:cNvPr id="1376" name="Google Shape;1376;p70"/>
          <p:cNvPicPr preferRelativeResize="0"/>
          <p:nvPr/>
        </p:nvPicPr>
        <p:blipFill rotWithShape="1">
          <a:blip r:embed="rId4">
            <a:alphaModFix/>
          </a:blip>
          <a:srcRect b="0" l="0" r="0" t="0"/>
          <a:stretch/>
        </p:blipFill>
        <p:spPr>
          <a:xfrm>
            <a:off x="7175597" y="3940249"/>
            <a:ext cx="1968403" cy="765075"/>
          </a:xfrm>
          <a:prstGeom prst="rect">
            <a:avLst/>
          </a:prstGeom>
          <a:noFill/>
          <a:ln>
            <a:noFill/>
          </a:ln>
        </p:spPr>
      </p:pic>
      <p:sp>
        <p:nvSpPr>
          <p:cNvPr id="1377" name="Google Shape;1377;p70"/>
          <p:cNvSpPr/>
          <p:nvPr/>
        </p:nvSpPr>
        <p:spPr>
          <a:xfrm>
            <a:off x="0" y="4705325"/>
            <a:ext cx="9144000" cy="438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0"/>
          <p:cNvSpPr txBox="1"/>
          <p:nvPr>
            <p:ph idx="12" type="sldNum"/>
          </p:nvPr>
        </p:nvSpPr>
        <p:spPr>
          <a:xfrm>
            <a:off x="8472458" y="47394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1" lang="en" sz="1000">
                <a:solidFill>
                  <a:srgbClr val="FFFFFF"/>
                </a:solidFill>
              </a:rPr>
              <a:t>‹#›</a:t>
            </a:fld>
            <a:endParaRPr b="1" sz="1000">
              <a:solidFill>
                <a:srgbClr val="FFFFFF"/>
              </a:solidFill>
            </a:endParaRPr>
          </a:p>
        </p:txBody>
      </p:sp>
      <p:sp>
        <p:nvSpPr>
          <p:cNvPr id="1379" name="Google Shape;1379;p70"/>
          <p:cNvSpPr txBox="1"/>
          <p:nvPr/>
        </p:nvSpPr>
        <p:spPr>
          <a:xfrm>
            <a:off x="48150" y="4796275"/>
            <a:ext cx="1126800" cy="279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FFFFFF"/>
                </a:solidFill>
                <a:latin typeface="Helvetica Neue Light"/>
                <a:ea typeface="Helvetica Neue Light"/>
                <a:cs typeface="Helvetica Neue Light"/>
                <a:sym typeface="Helvetica Neue Light"/>
              </a:rPr>
              <a:t>May 2022</a:t>
            </a:r>
            <a:endParaRPr>
              <a:solidFill>
                <a:srgbClr val="FFFFFF"/>
              </a:solidFill>
            </a:endParaRPr>
          </a:p>
        </p:txBody>
      </p:sp>
      <p:pic>
        <p:nvPicPr>
          <p:cNvPr id="1380" name="Google Shape;1380;p70"/>
          <p:cNvPicPr preferRelativeResize="0"/>
          <p:nvPr/>
        </p:nvPicPr>
        <p:blipFill rotWithShape="1">
          <a:blip r:embed="rId5">
            <a:alphaModFix/>
          </a:blip>
          <a:srcRect b="4436" l="0" r="0" t="5213"/>
          <a:stretch/>
        </p:blipFill>
        <p:spPr>
          <a:xfrm>
            <a:off x="564325" y="527825"/>
            <a:ext cx="3774491" cy="1882875"/>
          </a:xfrm>
          <a:prstGeom prst="rect">
            <a:avLst/>
          </a:prstGeom>
          <a:noFill/>
          <a:ln>
            <a:noFill/>
          </a:ln>
        </p:spPr>
      </p:pic>
      <p:pic>
        <p:nvPicPr>
          <p:cNvPr id="1381" name="Google Shape;1381;p70"/>
          <p:cNvPicPr preferRelativeResize="0"/>
          <p:nvPr/>
        </p:nvPicPr>
        <p:blipFill>
          <a:blip r:embed="rId6">
            <a:alphaModFix/>
          </a:blip>
          <a:stretch>
            <a:fillRect/>
          </a:stretch>
        </p:blipFill>
        <p:spPr>
          <a:xfrm>
            <a:off x="4944675" y="527825"/>
            <a:ext cx="3635000" cy="188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p:nvPr/>
        </p:nvSpPr>
        <p:spPr>
          <a:xfrm>
            <a:off x="550800" y="147900"/>
            <a:ext cx="8042400" cy="4847700"/>
          </a:xfrm>
          <a:prstGeom prst="roundRect">
            <a:avLst>
              <a:gd fmla="val 15903" name="adj"/>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600">
                <a:solidFill>
                  <a:schemeClr val="dk1"/>
                </a:solidFill>
                <a:latin typeface="Helvetica Neue Light"/>
                <a:ea typeface="Helvetica Neue Light"/>
                <a:cs typeface="Helvetica Neue Light"/>
                <a:sym typeface="Helvetica Neue Light"/>
              </a:rPr>
              <a:t>Towards safe learning-based robotic autonomy</a:t>
            </a:r>
            <a:endParaRPr sz="2600">
              <a:solidFill>
                <a:schemeClr val="dk1"/>
              </a:solidFill>
              <a:latin typeface="Helvetica Neue Light"/>
              <a:ea typeface="Helvetica Neue Light"/>
              <a:cs typeface="Helvetica Neue Light"/>
              <a:sym typeface="Helvetica Neue Light"/>
            </a:endParaRPr>
          </a:p>
        </p:txBody>
      </p:sp>
      <p:sp>
        <p:nvSpPr>
          <p:cNvPr id="122" name="Google Shape;122;p18"/>
          <p:cNvSpPr/>
          <p:nvPr/>
        </p:nvSpPr>
        <p:spPr>
          <a:xfrm>
            <a:off x="4778775" y="2571750"/>
            <a:ext cx="3451800" cy="2169600"/>
          </a:xfrm>
          <a:prstGeom prst="roundRect">
            <a:avLst>
              <a:gd fmla="val 24993" name="adj"/>
            </a:avLst>
          </a:prstGeom>
          <a:noFill/>
          <a:ln cap="flat" cmpd="sng" w="19050">
            <a:solidFill>
              <a:srgbClr val="434343"/>
            </a:solidFill>
            <a:prstDash val="solid"/>
            <a:round/>
            <a:headEnd len="sm" w="sm" type="none"/>
            <a:tailEnd len="sm" w="sm" type="none"/>
          </a:ln>
        </p:spPr>
        <p:txBody>
          <a:bodyPr anchorCtr="0" anchor="t" bIns="0" lIns="0" spcFirstLastPara="1" rIns="0" wrap="square" tIns="0">
            <a:noAutofit/>
          </a:bodyPr>
          <a:lstStyle/>
          <a:p>
            <a:pPr indent="0" lvl="0" marL="182880" rtl="0" algn="ctr">
              <a:spcBef>
                <a:spcPts val="0"/>
              </a:spcBef>
              <a:spcAft>
                <a:spcPts val="0"/>
              </a:spcAft>
              <a:buNone/>
            </a:pPr>
            <a:r>
              <a:rPr lang="en" sz="2000">
                <a:solidFill>
                  <a:schemeClr val="dk1"/>
                </a:solidFill>
                <a:latin typeface="Helvetica Neue Light"/>
                <a:ea typeface="Helvetica Neue Light"/>
                <a:cs typeface="Helvetica Neue Light"/>
                <a:sym typeface="Helvetica Neue Light"/>
              </a:rPr>
              <a:t>s</a:t>
            </a:r>
            <a:r>
              <a:rPr lang="en" sz="2000">
                <a:solidFill>
                  <a:schemeClr val="dk1"/>
                </a:solidFill>
                <a:latin typeface="Helvetica Neue Light"/>
                <a:ea typeface="Helvetica Neue Light"/>
                <a:cs typeface="Helvetica Neue Light"/>
                <a:sym typeface="Helvetica Neue Light"/>
              </a:rPr>
              <a:t>ampling-based </a:t>
            </a:r>
            <a:endParaRPr sz="2000">
              <a:solidFill>
                <a:schemeClr val="dk1"/>
              </a:solidFill>
              <a:latin typeface="Helvetica Neue Light"/>
              <a:ea typeface="Helvetica Neue Light"/>
              <a:cs typeface="Helvetica Neue Light"/>
              <a:sym typeface="Helvetica Neue Light"/>
            </a:endParaRPr>
          </a:p>
          <a:p>
            <a:pPr indent="0" lvl="0" marL="182880" rtl="0" algn="ctr">
              <a:spcBef>
                <a:spcPts val="0"/>
              </a:spcBef>
              <a:spcAft>
                <a:spcPts val="0"/>
              </a:spcAft>
              <a:buNone/>
            </a:pPr>
            <a:r>
              <a:rPr lang="en" sz="2000">
                <a:solidFill>
                  <a:schemeClr val="dk1"/>
                </a:solidFill>
                <a:latin typeface="Helvetica Neue Light"/>
                <a:ea typeface="Helvetica Neue Light"/>
                <a:cs typeface="Helvetica Neue Light"/>
                <a:sym typeface="Helvetica Neue Light"/>
              </a:rPr>
              <a:t>reachability analysis</a:t>
            </a:r>
            <a:endParaRPr sz="2000">
              <a:solidFill>
                <a:schemeClr val="dk1"/>
              </a:solidFill>
              <a:latin typeface="Helvetica Neue Light"/>
              <a:ea typeface="Helvetica Neue Light"/>
              <a:cs typeface="Helvetica Neue Light"/>
              <a:sym typeface="Helvetica Neue Light"/>
            </a:endParaRPr>
          </a:p>
        </p:txBody>
      </p:sp>
      <p:sp>
        <p:nvSpPr>
          <p:cNvPr id="123" name="Google Shape;123;p18"/>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pic>
        <p:nvPicPr>
          <p:cNvPr id="124" name="Google Shape;124;p18"/>
          <p:cNvPicPr preferRelativeResize="0"/>
          <p:nvPr/>
        </p:nvPicPr>
        <p:blipFill rotWithShape="1">
          <a:blip r:embed="rId3">
            <a:alphaModFix/>
          </a:blip>
          <a:srcRect b="9243" l="0" r="0" t="8668"/>
          <a:stretch/>
        </p:blipFill>
        <p:spPr>
          <a:xfrm>
            <a:off x="1162063" y="994941"/>
            <a:ext cx="1702999" cy="1291526"/>
          </a:xfrm>
          <a:prstGeom prst="rect">
            <a:avLst/>
          </a:prstGeom>
          <a:noFill/>
          <a:ln>
            <a:noFill/>
          </a:ln>
        </p:spPr>
      </p:pic>
      <p:pic>
        <p:nvPicPr>
          <p:cNvPr id="125" name="Google Shape;125;p18"/>
          <p:cNvPicPr preferRelativeResize="0"/>
          <p:nvPr/>
        </p:nvPicPr>
        <p:blipFill rotWithShape="1">
          <a:blip r:embed="rId4">
            <a:alphaModFix/>
          </a:blip>
          <a:srcRect b="5900" l="0" r="0" t="0"/>
          <a:stretch/>
        </p:blipFill>
        <p:spPr>
          <a:xfrm>
            <a:off x="5257975" y="3447900"/>
            <a:ext cx="2493375" cy="1215325"/>
          </a:xfrm>
          <a:prstGeom prst="rect">
            <a:avLst/>
          </a:prstGeom>
          <a:noFill/>
          <a:ln>
            <a:noFill/>
          </a:ln>
        </p:spPr>
      </p:pic>
      <p:sp>
        <p:nvSpPr>
          <p:cNvPr id="126" name="Google Shape;126;p18"/>
          <p:cNvSpPr/>
          <p:nvPr/>
        </p:nvSpPr>
        <p:spPr>
          <a:xfrm>
            <a:off x="913425" y="2571750"/>
            <a:ext cx="3451800" cy="2169600"/>
          </a:xfrm>
          <a:prstGeom prst="roundRect">
            <a:avLst>
              <a:gd fmla="val 24993" name="adj"/>
            </a:avLst>
          </a:prstGeom>
          <a:noFill/>
          <a:ln cap="flat" cmpd="sng" w="19050">
            <a:solidFill>
              <a:srgbClr val="434343"/>
            </a:solidFill>
            <a:prstDash val="solid"/>
            <a:round/>
            <a:headEnd len="sm" w="sm" type="none"/>
            <a:tailEnd len="sm" w="sm" type="none"/>
          </a:ln>
        </p:spPr>
        <p:txBody>
          <a:bodyPr anchorCtr="0" anchor="t" bIns="0" lIns="0" spcFirstLastPara="1" rIns="0" wrap="square" tIns="0">
            <a:noAutofit/>
          </a:bodyPr>
          <a:lstStyle/>
          <a:p>
            <a:pPr indent="0" lvl="0" marL="182880" rtl="0" algn="ctr">
              <a:spcBef>
                <a:spcPts val="0"/>
              </a:spcBef>
              <a:spcAft>
                <a:spcPts val="0"/>
              </a:spcAft>
              <a:buClr>
                <a:schemeClr val="dk1"/>
              </a:buClr>
              <a:buSzPts val="1100"/>
              <a:buFont typeface="Arial"/>
              <a:buNone/>
            </a:pPr>
            <a:r>
              <a:rPr lang="en" sz="2000">
                <a:solidFill>
                  <a:schemeClr val="dk1"/>
                </a:solidFill>
                <a:latin typeface="Helvetica Neue Light"/>
                <a:ea typeface="Helvetica Neue Light"/>
                <a:cs typeface="Helvetica Neue Light"/>
                <a:sym typeface="Helvetica Neue Light"/>
              </a:rPr>
              <a:t>s</a:t>
            </a:r>
            <a:r>
              <a:rPr lang="en" sz="2000">
                <a:solidFill>
                  <a:schemeClr val="dk1"/>
                </a:solidFill>
                <a:latin typeface="Helvetica Neue Light"/>
                <a:ea typeface="Helvetica Neue Light"/>
                <a:cs typeface="Helvetica Neue Light"/>
                <a:sym typeface="Helvetica Neue Light"/>
              </a:rPr>
              <a:t>afe active dynamics </a:t>
            </a:r>
            <a:endParaRPr sz="2000">
              <a:solidFill>
                <a:schemeClr val="dk1"/>
              </a:solidFill>
              <a:latin typeface="Helvetica Neue Light"/>
              <a:ea typeface="Helvetica Neue Light"/>
              <a:cs typeface="Helvetica Neue Light"/>
              <a:sym typeface="Helvetica Neue Light"/>
            </a:endParaRPr>
          </a:p>
          <a:p>
            <a:pPr indent="0" lvl="0" marL="182880" rtl="0" algn="ctr">
              <a:spcBef>
                <a:spcPts val="0"/>
              </a:spcBef>
              <a:spcAft>
                <a:spcPts val="0"/>
              </a:spcAft>
              <a:buClr>
                <a:schemeClr val="dk1"/>
              </a:buClr>
              <a:buSzPts val="1100"/>
              <a:buFont typeface="Arial"/>
              <a:buNone/>
            </a:pPr>
            <a:r>
              <a:rPr lang="en" sz="2000">
                <a:solidFill>
                  <a:schemeClr val="dk1"/>
                </a:solidFill>
                <a:latin typeface="Helvetica Neue Light"/>
                <a:ea typeface="Helvetica Neue Light"/>
                <a:cs typeface="Helvetica Neue Light"/>
                <a:sym typeface="Helvetica Neue Light"/>
              </a:rPr>
              <a:t>learning and control</a:t>
            </a:r>
            <a:endParaRPr sz="2000">
              <a:solidFill>
                <a:schemeClr val="dk1"/>
              </a:solidFill>
              <a:latin typeface="Helvetica Neue Light"/>
              <a:ea typeface="Helvetica Neue Light"/>
              <a:cs typeface="Helvetica Neue Light"/>
              <a:sym typeface="Helvetica Neue Light"/>
            </a:endParaRPr>
          </a:p>
        </p:txBody>
      </p:sp>
      <p:pic>
        <p:nvPicPr>
          <p:cNvPr id="127" name="Google Shape;127;p18"/>
          <p:cNvPicPr preferRelativeResize="0"/>
          <p:nvPr/>
        </p:nvPicPr>
        <p:blipFill>
          <a:blip r:embed="rId5">
            <a:alphaModFix/>
          </a:blip>
          <a:stretch>
            <a:fillRect/>
          </a:stretch>
        </p:blipFill>
        <p:spPr>
          <a:xfrm>
            <a:off x="2787449" y="3472230"/>
            <a:ext cx="1270451" cy="1187434"/>
          </a:xfrm>
          <a:prstGeom prst="rect">
            <a:avLst/>
          </a:prstGeom>
          <a:noFill/>
          <a:ln>
            <a:noFill/>
          </a:ln>
        </p:spPr>
      </p:pic>
      <p:pic>
        <p:nvPicPr>
          <p:cNvPr id="128" name="Google Shape;128;p18"/>
          <p:cNvPicPr preferRelativeResize="0"/>
          <p:nvPr/>
        </p:nvPicPr>
        <p:blipFill>
          <a:blip r:embed="rId6">
            <a:alphaModFix/>
          </a:blip>
          <a:stretch>
            <a:fillRect/>
          </a:stretch>
        </p:blipFill>
        <p:spPr>
          <a:xfrm>
            <a:off x="1220750" y="3447900"/>
            <a:ext cx="1520444" cy="1215325"/>
          </a:xfrm>
          <a:prstGeom prst="rect">
            <a:avLst/>
          </a:prstGeom>
          <a:noFill/>
          <a:ln>
            <a:noFill/>
          </a:ln>
        </p:spPr>
      </p:pic>
      <p:pic>
        <p:nvPicPr>
          <p:cNvPr id="129" name="Google Shape;129;p18"/>
          <p:cNvPicPr preferRelativeResize="0"/>
          <p:nvPr/>
        </p:nvPicPr>
        <p:blipFill rotWithShape="1">
          <a:blip r:embed="rId7">
            <a:alphaModFix/>
          </a:blip>
          <a:srcRect b="4436" l="0" r="0" t="5213"/>
          <a:stretch/>
        </p:blipFill>
        <p:spPr>
          <a:xfrm>
            <a:off x="3071312" y="994950"/>
            <a:ext cx="2589056" cy="1291525"/>
          </a:xfrm>
          <a:prstGeom prst="rect">
            <a:avLst/>
          </a:prstGeom>
          <a:noFill/>
          <a:ln>
            <a:noFill/>
          </a:ln>
        </p:spPr>
      </p:pic>
      <p:pic>
        <p:nvPicPr>
          <p:cNvPr id="130" name="Google Shape;130;p18"/>
          <p:cNvPicPr preferRelativeResize="0"/>
          <p:nvPr/>
        </p:nvPicPr>
        <p:blipFill rotWithShape="1">
          <a:blip r:embed="rId8">
            <a:alphaModFix/>
          </a:blip>
          <a:srcRect b="0" l="7854" r="7963" t="0"/>
          <a:stretch/>
        </p:blipFill>
        <p:spPr>
          <a:xfrm>
            <a:off x="5866612" y="994950"/>
            <a:ext cx="2115330" cy="1291524"/>
          </a:xfrm>
          <a:prstGeom prst="rect">
            <a:avLst/>
          </a:prstGeom>
          <a:noFill/>
          <a:ln>
            <a:noFill/>
          </a:ln>
        </p:spPr>
      </p:pic>
      <p:sp>
        <p:nvSpPr>
          <p:cNvPr id="131" name="Google Shape;131;p18"/>
          <p:cNvSpPr/>
          <p:nvPr/>
        </p:nvSpPr>
        <p:spPr>
          <a:xfrm>
            <a:off x="1094313" y="2884450"/>
            <a:ext cx="278700" cy="274200"/>
          </a:xfrm>
          <a:prstGeom prst="ellipse">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a:latin typeface="Helvetica Neue"/>
                <a:ea typeface="Helvetica Neue"/>
                <a:cs typeface="Helvetica Neue"/>
                <a:sym typeface="Helvetica Neue"/>
              </a:rPr>
              <a:t>1</a:t>
            </a:r>
            <a:endParaRPr>
              <a:latin typeface="Helvetica Neue"/>
              <a:ea typeface="Helvetica Neue"/>
              <a:cs typeface="Helvetica Neue"/>
              <a:sym typeface="Helvetica Neue"/>
            </a:endParaRPr>
          </a:p>
        </p:txBody>
      </p:sp>
      <p:sp>
        <p:nvSpPr>
          <p:cNvPr id="132" name="Google Shape;132;p18"/>
          <p:cNvSpPr/>
          <p:nvPr/>
        </p:nvSpPr>
        <p:spPr>
          <a:xfrm>
            <a:off x="5015863" y="2884450"/>
            <a:ext cx="278700" cy="274200"/>
          </a:xfrm>
          <a:prstGeom prst="ellipse">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a:latin typeface="Helvetica Neue"/>
                <a:ea typeface="Helvetica Neue"/>
                <a:cs typeface="Helvetica Neue"/>
                <a:sym typeface="Helvetica Neue"/>
              </a:rPr>
              <a:t>2</a:t>
            </a:r>
            <a:endParaRPr>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p:nvPr/>
        </p:nvSpPr>
        <p:spPr>
          <a:xfrm>
            <a:off x="550800" y="147900"/>
            <a:ext cx="8042400" cy="4847700"/>
          </a:xfrm>
          <a:prstGeom prst="roundRect">
            <a:avLst>
              <a:gd fmla="val 15903" name="adj"/>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600">
                <a:solidFill>
                  <a:schemeClr val="dk1"/>
                </a:solidFill>
                <a:latin typeface="Helvetica Neue Light"/>
                <a:ea typeface="Helvetica Neue Light"/>
                <a:cs typeface="Helvetica Neue Light"/>
                <a:sym typeface="Helvetica Neue Light"/>
              </a:rPr>
              <a:t>Towards safe learning-based robotic autonomy</a:t>
            </a:r>
            <a:endParaRPr sz="2600">
              <a:solidFill>
                <a:schemeClr val="dk1"/>
              </a:solidFill>
              <a:latin typeface="Helvetica Neue Light"/>
              <a:ea typeface="Helvetica Neue Light"/>
              <a:cs typeface="Helvetica Neue Light"/>
              <a:sym typeface="Helvetica Neue Light"/>
            </a:endParaRPr>
          </a:p>
        </p:txBody>
      </p:sp>
      <p:sp>
        <p:nvSpPr>
          <p:cNvPr id="139" name="Google Shape;139;p19"/>
          <p:cNvSpPr/>
          <p:nvPr/>
        </p:nvSpPr>
        <p:spPr>
          <a:xfrm>
            <a:off x="4778775" y="2571750"/>
            <a:ext cx="3451800" cy="2169600"/>
          </a:xfrm>
          <a:prstGeom prst="roundRect">
            <a:avLst>
              <a:gd fmla="val 24993" name="adj"/>
            </a:avLst>
          </a:prstGeom>
          <a:noFill/>
          <a:ln cap="flat" cmpd="sng" w="19050">
            <a:solidFill>
              <a:srgbClr val="434343"/>
            </a:solidFill>
            <a:prstDash val="solid"/>
            <a:round/>
            <a:headEnd len="sm" w="sm" type="none"/>
            <a:tailEnd len="sm" w="sm" type="none"/>
          </a:ln>
        </p:spPr>
        <p:txBody>
          <a:bodyPr anchorCtr="0" anchor="t" bIns="0" lIns="0" spcFirstLastPara="1" rIns="0" wrap="square" tIns="0">
            <a:noAutofit/>
          </a:bodyPr>
          <a:lstStyle/>
          <a:p>
            <a:pPr indent="0" lvl="0" marL="182880" rtl="0" algn="ctr">
              <a:spcBef>
                <a:spcPts val="0"/>
              </a:spcBef>
              <a:spcAft>
                <a:spcPts val="0"/>
              </a:spcAft>
              <a:buNone/>
            </a:pPr>
            <a:r>
              <a:rPr lang="en" sz="2000">
                <a:solidFill>
                  <a:schemeClr val="dk1"/>
                </a:solidFill>
                <a:latin typeface="Helvetica Neue Light"/>
                <a:ea typeface="Helvetica Neue Light"/>
                <a:cs typeface="Helvetica Neue Light"/>
                <a:sym typeface="Helvetica Neue Light"/>
              </a:rPr>
              <a:t>sampling-based </a:t>
            </a:r>
            <a:endParaRPr sz="2000">
              <a:solidFill>
                <a:schemeClr val="dk1"/>
              </a:solidFill>
              <a:latin typeface="Helvetica Neue Light"/>
              <a:ea typeface="Helvetica Neue Light"/>
              <a:cs typeface="Helvetica Neue Light"/>
              <a:sym typeface="Helvetica Neue Light"/>
            </a:endParaRPr>
          </a:p>
          <a:p>
            <a:pPr indent="0" lvl="0" marL="182880" rtl="0" algn="ctr">
              <a:spcBef>
                <a:spcPts val="0"/>
              </a:spcBef>
              <a:spcAft>
                <a:spcPts val="0"/>
              </a:spcAft>
              <a:buNone/>
            </a:pPr>
            <a:r>
              <a:rPr lang="en" sz="2000">
                <a:solidFill>
                  <a:schemeClr val="dk1"/>
                </a:solidFill>
                <a:latin typeface="Helvetica Neue Light"/>
                <a:ea typeface="Helvetica Neue Light"/>
                <a:cs typeface="Helvetica Neue Light"/>
                <a:sym typeface="Helvetica Neue Light"/>
              </a:rPr>
              <a:t>reachability analysis</a:t>
            </a:r>
            <a:endParaRPr sz="2000">
              <a:solidFill>
                <a:schemeClr val="dk1"/>
              </a:solidFill>
              <a:latin typeface="Helvetica Neue Light"/>
              <a:ea typeface="Helvetica Neue Light"/>
              <a:cs typeface="Helvetica Neue Light"/>
              <a:sym typeface="Helvetica Neue Light"/>
            </a:endParaRPr>
          </a:p>
        </p:txBody>
      </p:sp>
      <p:sp>
        <p:nvSpPr>
          <p:cNvPr id="140" name="Google Shape;140;p1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000000"/>
                </a:solidFill>
                <a:latin typeface="Arial"/>
                <a:ea typeface="Arial"/>
                <a:cs typeface="Arial"/>
                <a:sym typeface="Arial"/>
              </a:rPr>
              <a:t>‹#›</a:t>
            </a:fld>
            <a:endParaRPr sz="1000">
              <a:solidFill>
                <a:srgbClr val="000000"/>
              </a:solidFill>
              <a:latin typeface="Arial"/>
              <a:ea typeface="Arial"/>
              <a:cs typeface="Arial"/>
              <a:sym typeface="Arial"/>
            </a:endParaRPr>
          </a:p>
        </p:txBody>
      </p:sp>
      <p:pic>
        <p:nvPicPr>
          <p:cNvPr id="141" name="Google Shape;141;p19"/>
          <p:cNvPicPr preferRelativeResize="0"/>
          <p:nvPr/>
        </p:nvPicPr>
        <p:blipFill rotWithShape="1">
          <a:blip r:embed="rId3">
            <a:alphaModFix/>
          </a:blip>
          <a:srcRect b="9243" l="0" r="0" t="8668"/>
          <a:stretch/>
        </p:blipFill>
        <p:spPr>
          <a:xfrm>
            <a:off x="1162063" y="994941"/>
            <a:ext cx="1702999" cy="1291526"/>
          </a:xfrm>
          <a:prstGeom prst="rect">
            <a:avLst/>
          </a:prstGeom>
          <a:noFill/>
          <a:ln>
            <a:noFill/>
          </a:ln>
        </p:spPr>
      </p:pic>
      <p:pic>
        <p:nvPicPr>
          <p:cNvPr id="142" name="Google Shape;142;p19"/>
          <p:cNvPicPr preferRelativeResize="0"/>
          <p:nvPr/>
        </p:nvPicPr>
        <p:blipFill rotWithShape="1">
          <a:blip r:embed="rId4">
            <a:alphaModFix/>
          </a:blip>
          <a:srcRect b="5900" l="0" r="0" t="0"/>
          <a:stretch/>
        </p:blipFill>
        <p:spPr>
          <a:xfrm>
            <a:off x="5257975" y="3447900"/>
            <a:ext cx="2493375" cy="1215325"/>
          </a:xfrm>
          <a:prstGeom prst="rect">
            <a:avLst/>
          </a:prstGeom>
          <a:noFill/>
          <a:ln>
            <a:noFill/>
          </a:ln>
        </p:spPr>
      </p:pic>
      <p:sp>
        <p:nvSpPr>
          <p:cNvPr id="143" name="Google Shape;143;p19"/>
          <p:cNvSpPr/>
          <p:nvPr/>
        </p:nvSpPr>
        <p:spPr>
          <a:xfrm>
            <a:off x="913425" y="2571750"/>
            <a:ext cx="3451800" cy="2169600"/>
          </a:xfrm>
          <a:prstGeom prst="roundRect">
            <a:avLst>
              <a:gd fmla="val 24993" name="adj"/>
            </a:avLst>
          </a:prstGeom>
          <a:noFill/>
          <a:ln cap="flat" cmpd="sng" w="28575">
            <a:solidFill>
              <a:schemeClr val="dk1"/>
            </a:solidFill>
            <a:prstDash val="solid"/>
            <a:round/>
            <a:headEnd len="sm" w="sm" type="none"/>
            <a:tailEnd len="sm" w="sm" type="none"/>
          </a:ln>
        </p:spPr>
        <p:txBody>
          <a:bodyPr anchorCtr="0" anchor="t" bIns="0" lIns="0" spcFirstLastPara="1" rIns="0" wrap="square" tIns="0">
            <a:noAutofit/>
          </a:bodyPr>
          <a:lstStyle/>
          <a:p>
            <a:pPr indent="0" lvl="0" marL="182880" marR="0" rtl="0" algn="ctr">
              <a:lnSpc>
                <a:spcPct val="100000"/>
              </a:lnSpc>
              <a:spcBef>
                <a:spcPts val="0"/>
              </a:spcBef>
              <a:spcAft>
                <a:spcPts val="0"/>
              </a:spcAft>
              <a:buClr>
                <a:schemeClr val="dk1"/>
              </a:buClr>
              <a:buSzPts val="1100"/>
              <a:buFont typeface="Arial"/>
              <a:buNone/>
            </a:pPr>
            <a:r>
              <a:rPr b="1" lang="en" sz="1900">
                <a:solidFill>
                  <a:schemeClr val="dk1"/>
                </a:solidFill>
                <a:latin typeface="Helvetica Neue"/>
                <a:ea typeface="Helvetica Neue"/>
                <a:cs typeface="Helvetica Neue"/>
                <a:sym typeface="Helvetica Neue"/>
              </a:rPr>
              <a:t>safe active dynamics </a:t>
            </a:r>
            <a:endParaRPr b="1" sz="1900">
              <a:solidFill>
                <a:schemeClr val="dk1"/>
              </a:solidFill>
              <a:latin typeface="Helvetica Neue"/>
              <a:ea typeface="Helvetica Neue"/>
              <a:cs typeface="Helvetica Neue"/>
              <a:sym typeface="Helvetica Neue"/>
            </a:endParaRPr>
          </a:p>
          <a:p>
            <a:pPr indent="0" lvl="0" marL="182880" marR="0" rtl="0" algn="ctr">
              <a:lnSpc>
                <a:spcPct val="100000"/>
              </a:lnSpc>
              <a:spcBef>
                <a:spcPts val="0"/>
              </a:spcBef>
              <a:spcAft>
                <a:spcPts val="0"/>
              </a:spcAft>
              <a:buClr>
                <a:schemeClr val="dk1"/>
              </a:buClr>
              <a:buSzPts val="1100"/>
              <a:buFont typeface="Arial"/>
              <a:buNone/>
            </a:pPr>
            <a:r>
              <a:rPr b="1" lang="en" sz="1900">
                <a:solidFill>
                  <a:schemeClr val="dk1"/>
                </a:solidFill>
                <a:latin typeface="Helvetica Neue"/>
                <a:ea typeface="Helvetica Neue"/>
                <a:cs typeface="Helvetica Neue"/>
                <a:sym typeface="Helvetica Neue"/>
              </a:rPr>
              <a:t>learning and control</a:t>
            </a:r>
            <a:endParaRPr b="1" sz="2100">
              <a:solidFill>
                <a:schemeClr val="dk1"/>
              </a:solidFill>
              <a:latin typeface="Helvetica Neue"/>
              <a:ea typeface="Helvetica Neue"/>
              <a:cs typeface="Helvetica Neue"/>
              <a:sym typeface="Helvetica Neue"/>
            </a:endParaRPr>
          </a:p>
        </p:txBody>
      </p:sp>
      <p:pic>
        <p:nvPicPr>
          <p:cNvPr id="144" name="Google Shape;144;p19"/>
          <p:cNvPicPr preferRelativeResize="0"/>
          <p:nvPr/>
        </p:nvPicPr>
        <p:blipFill>
          <a:blip r:embed="rId5">
            <a:alphaModFix/>
          </a:blip>
          <a:stretch>
            <a:fillRect/>
          </a:stretch>
        </p:blipFill>
        <p:spPr>
          <a:xfrm>
            <a:off x="2787449" y="3472230"/>
            <a:ext cx="1270451" cy="1187434"/>
          </a:xfrm>
          <a:prstGeom prst="rect">
            <a:avLst/>
          </a:prstGeom>
          <a:noFill/>
          <a:ln>
            <a:noFill/>
          </a:ln>
        </p:spPr>
      </p:pic>
      <p:pic>
        <p:nvPicPr>
          <p:cNvPr id="145" name="Google Shape;145;p19"/>
          <p:cNvPicPr preferRelativeResize="0"/>
          <p:nvPr/>
        </p:nvPicPr>
        <p:blipFill>
          <a:blip r:embed="rId6">
            <a:alphaModFix/>
          </a:blip>
          <a:stretch>
            <a:fillRect/>
          </a:stretch>
        </p:blipFill>
        <p:spPr>
          <a:xfrm>
            <a:off x="1220750" y="3447900"/>
            <a:ext cx="1520444" cy="1215325"/>
          </a:xfrm>
          <a:prstGeom prst="rect">
            <a:avLst/>
          </a:prstGeom>
          <a:noFill/>
          <a:ln>
            <a:noFill/>
          </a:ln>
        </p:spPr>
      </p:pic>
      <p:pic>
        <p:nvPicPr>
          <p:cNvPr id="146" name="Google Shape;146;p19"/>
          <p:cNvPicPr preferRelativeResize="0"/>
          <p:nvPr/>
        </p:nvPicPr>
        <p:blipFill rotWithShape="1">
          <a:blip r:embed="rId7">
            <a:alphaModFix/>
          </a:blip>
          <a:srcRect b="4436" l="0" r="0" t="5213"/>
          <a:stretch/>
        </p:blipFill>
        <p:spPr>
          <a:xfrm>
            <a:off x="3071312" y="994950"/>
            <a:ext cx="2589056" cy="1291525"/>
          </a:xfrm>
          <a:prstGeom prst="rect">
            <a:avLst/>
          </a:prstGeom>
          <a:noFill/>
          <a:ln>
            <a:noFill/>
          </a:ln>
        </p:spPr>
      </p:pic>
      <p:pic>
        <p:nvPicPr>
          <p:cNvPr id="147" name="Google Shape;147;p19"/>
          <p:cNvPicPr preferRelativeResize="0"/>
          <p:nvPr/>
        </p:nvPicPr>
        <p:blipFill rotWithShape="1">
          <a:blip r:embed="rId8">
            <a:alphaModFix/>
          </a:blip>
          <a:srcRect b="0" l="7854" r="7963" t="0"/>
          <a:stretch/>
        </p:blipFill>
        <p:spPr>
          <a:xfrm>
            <a:off x="5866612" y="994950"/>
            <a:ext cx="2115330" cy="1291524"/>
          </a:xfrm>
          <a:prstGeom prst="rect">
            <a:avLst/>
          </a:prstGeom>
          <a:noFill/>
          <a:ln>
            <a:noFill/>
          </a:ln>
        </p:spPr>
      </p:pic>
      <p:sp>
        <p:nvSpPr>
          <p:cNvPr id="148" name="Google Shape;148;p19"/>
          <p:cNvSpPr/>
          <p:nvPr/>
        </p:nvSpPr>
        <p:spPr>
          <a:xfrm>
            <a:off x="1094313" y="2884450"/>
            <a:ext cx="278700" cy="274200"/>
          </a:xfrm>
          <a:prstGeom prst="ellipse">
            <a:avLst/>
          </a:prstGeom>
          <a:no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
                <a:latin typeface="Helvetica Neue"/>
                <a:ea typeface="Helvetica Neue"/>
                <a:cs typeface="Helvetica Neue"/>
                <a:sym typeface="Helvetica Neue"/>
              </a:rPr>
              <a:t>1</a:t>
            </a:r>
            <a:endParaRPr b="1">
              <a:latin typeface="Helvetica Neue"/>
              <a:ea typeface="Helvetica Neue"/>
              <a:cs typeface="Helvetica Neue"/>
              <a:sym typeface="Helvetica Neue"/>
            </a:endParaRPr>
          </a:p>
        </p:txBody>
      </p:sp>
      <p:sp>
        <p:nvSpPr>
          <p:cNvPr id="149" name="Google Shape;149;p19"/>
          <p:cNvSpPr/>
          <p:nvPr/>
        </p:nvSpPr>
        <p:spPr>
          <a:xfrm>
            <a:off x="5015863" y="2884450"/>
            <a:ext cx="278700" cy="274200"/>
          </a:xfrm>
          <a:prstGeom prst="ellipse">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a:latin typeface="Helvetica Neue"/>
                <a:ea typeface="Helvetica Neue"/>
                <a:cs typeface="Helvetica Neue"/>
                <a:sym typeface="Helvetica Neue"/>
              </a:rPr>
              <a:t>2</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idx="4294967295"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t>‹#›</a:t>
            </a:fld>
            <a:endParaRPr sz="800"/>
          </a:p>
        </p:txBody>
      </p:sp>
      <p:sp>
        <p:nvSpPr>
          <p:cNvPr id="155" name="Google Shape;155;p20"/>
          <p:cNvSpPr txBox="1"/>
          <p:nvPr>
            <p:ph idx="4294967295" type="title"/>
          </p:nvPr>
        </p:nvSpPr>
        <p:spPr>
          <a:xfrm>
            <a:off x="363300" y="17300"/>
            <a:ext cx="84174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a:latin typeface="Helvetica Neue Light"/>
                <a:ea typeface="Helvetica Neue Light"/>
                <a:cs typeface="Helvetica Neue Light"/>
                <a:sym typeface="Helvetica Neue Light"/>
              </a:rPr>
              <a:t>Uncertainty may be too high and cause infeasibility</a:t>
            </a:r>
            <a:endParaRPr/>
          </a:p>
        </p:txBody>
      </p:sp>
      <p:pic>
        <p:nvPicPr>
          <p:cNvPr id="156" name="Google Shape;156;p20"/>
          <p:cNvPicPr preferRelativeResize="0"/>
          <p:nvPr/>
        </p:nvPicPr>
        <p:blipFill>
          <a:blip r:embed="rId3">
            <a:alphaModFix/>
          </a:blip>
          <a:stretch>
            <a:fillRect/>
          </a:stretch>
        </p:blipFill>
        <p:spPr>
          <a:xfrm>
            <a:off x="561249" y="980321"/>
            <a:ext cx="1772532" cy="1356279"/>
          </a:xfrm>
          <a:prstGeom prst="rect">
            <a:avLst/>
          </a:prstGeom>
          <a:noFill/>
          <a:ln>
            <a:noFill/>
          </a:ln>
        </p:spPr>
      </p:pic>
      <p:pic>
        <p:nvPicPr>
          <p:cNvPr id="157" name="Google Shape;157;p20"/>
          <p:cNvPicPr preferRelativeResize="0"/>
          <p:nvPr/>
        </p:nvPicPr>
        <p:blipFill>
          <a:blip r:embed="rId4">
            <a:alphaModFix/>
          </a:blip>
          <a:stretch>
            <a:fillRect/>
          </a:stretch>
        </p:blipFill>
        <p:spPr>
          <a:xfrm>
            <a:off x="572692" y="3272334"/>
            <a:ext cx="1772532" cy="1356279"/>
          </a:xfrm>
          <a:prstGeom prst="rect">
            <a:avLst/>
          </a:prstGeom>
          <a:noFill/>
          <a:ln>
            <a:noFill/>
          </a:ln>
        </p:spPr>
      </p:pic>
      <p:pic>
        <p:nvPicPr>
          <p:cNvPr id="158" name="Google Shape;158;p20"/>
          <p:cNvPicPr preferRelativeResize="0"/>
          <p:nvPr/>
        </p:nvPicPr>
        <p:blipFill>
          <a:blip r:embed="rId5">
            <a:alphaModFix/>
          </a:blip>
          <a:stretch>
            <a:fillRect/>
          </a:stretch>
        </p:blipFill>
        <p:spPr>
          <a:xfrm>
            <a:off x="2562779" y="3252510"/>
            <a:ext cx="1772523" cy="1356286"/>
          </a:xfrm>
          <a:prstGeom prst="rect">
            <a:avLst/>
          </a:prstGeom>
          <a:noFill/>
          <a:ln>
            <a:noFill/>
          </a:ln>
        </p:spPr>
      </p:pic>
      <p:pic>
        <p:nvPicPr>
          <p:cNvPr id="159" name="Google Shape;159;p20"/>
          <p:cNvPicPr preferRelativeResize="0"/>
          <p:nvPr/>
        </p:nvPicPr>
        <p:blipFill>
          <a:blip r:embed="rId6">
            <a:alphaModFix/>
          </a:blip>
          <a:stretch>
            <a:fillRect/>
          </a:stretch>
        </p:blipFill>
        <p:spPr>
          <a:xfrm>
            <a:off x="2562779" y="980322"/>
            <a:ext cx="1772523" cy="1356286"/>
          </a:xfrm>
          <a:prstGeom prst="rect">
            <a:avLst/>
          </a:prstGeom>
          <a:noFill/>
          <a:ln>
            <a:noFill/>
          </a:ln>
        </p:spPr>
      </p:pic>
      <p:pic>
        <p:nvPicPr>
          <p:cNvPr id="160" name="Google Shape;160;p20"/>
          <p:cNvPicPr preferRelativeResize="0"/>
          <p:nvPr/>
        </p:nvPicPr>
        <p:blipFill>
          <a:blip r:embed="rId7">
            <a:alphaModFix/>
          </a:blip>
          <a:stretch>
            <a:fillRect/>
          </a:stretch>
        </p:blipFill>
        <p:spPr>
          <a:xfrm>
            <a:off x="4564307" y="3252510"/>
            <a:ext cx="1772523" cy="1356279"/>
          </a:xfrm>
          <a:prstGeom prst="rect">
            <a:avLst/>
          </a:prstGeom>
          <a:noFill/>
          <a:ln>
            <a:noFill/>
          </a:ln>
        </p:spPr>
      </p:pic>
      <p:pic>
        <p:nvPicPr>
          <p:cNvPr id="161" name="Google Shape;161;p20"/>
          <p:cNvPicPr preferRelativeResize="0"/>
          <p:nvPr/>
        </p:nvPicPr>
        <p:blipFill>
          <a:blip r:embed="rId8">
            <a:alphaModFix/>
          </a:blip>
          <a:stretch>
            <a:fillRect/>
          </a:stretch>
        </p:blipFill>
        <p:spPr>
          <a:xfrm>
            <a:off x="4561238" y="980321"/>
            <a:ext cx="1772523" cy="1356302"/>
          </a:xfrm>
          <a:prstGeom prst="rect">
            <a:avLst/>
          </a:prstGeom>
          <a:noFill/>
          <a:ln>
            <a:noFill/>
          </a:ln>
        </p:spPr>
      </p:pic>
      <p:sp>
        <p:nvSpPr>
          <p:cNvPr id="162" name="Google Shape;162;p20"/>
          <p:cNvSpPr/>
          <p:nvPr/>
        </p:nvSpPr>
        <p:spPr>
          <a:xfrm>
            <a:off x="4416496" y="3163159"/>
            <a:ext cx="260400" cy="276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txBox="1"/>
          <p:nvPr/>
        </p:nvSpPr>
        <p:spPr>
          <a:xfrm>
            <a:off x="4335307" y="3084207"/>
            <a:ext cx="423000" cy="45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Helvetica Neue"/>
                <a:ea typeface="Helvetica Neue"/>
                <a:cs typeface="Helvetica Neue"/>
                <a:sym typeface="Helvetica Neue"/>
              </a:rPr>
              <a:t>3</a:t>
            </a:r>
            <a:endParaRPr sz="1300">
              <a:latin typeface="Helvetica Neue"/>
              <a:ea typeface="Helvetica Neue"/>
              <a:cs typeface="Helvetica Neue"/>
              <a:sym typeface="Helvetica Neue"/>
            </a:endParaRPr>
          </a:p>
        </p:txBody>
      </p:sp>
      <p:pic>
        <p:nvPicPr>
          <p:cNvPr id="164" name="Google Shape;164;p20"/>
          <p:cNvPicPr preferRelativeResize="0"/>
          <p:nvPr/>
        </p:nvPicPr>
        <p:blipFill>
          <a:blip r:embed="rId9">
            <a:alphaModFix/>
          </a:blip>
          <a:stretch>
            <a:fillRect/>
          </a:stretch>
        </p:blipFill>
        <p:spPr>
          <a:xfrm>
            <a:off x="7026265" y="980321"/>
            <a:ext cx="1772548" cy="1356299"/>
          </a:xfrm>
          <a:prstGeom prst="rect">
            <a:avLst/>
          </a:prstGeom>
          <a:noFill/>
          <a:ln>
            <a:noFill/>
          </a:ln>
        </p:spPr>
      </p:pic>
      <p:sp>
        <p:nvSpPr>
          <p:cNvPr id="165" name="Google Shape;165;p20"/>
          <p:cNvSpPr txBox="1"/>
          <p:nvPr/>
        </p:nvSpPr>
        <p:spPr>
          <a:xfrm>
            <a:off x="6480060" y="1375754"/>
            <a:ext cx="9408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
        <p:nvSpPr>
          <p:cNvPr id="166" name="Google Shape;166;p20"/>
          <p:cNvSpPr txBox="1"/>
          <p:nvPr/>
        </p:nvSpPr>
        <p:spPr>
          <a:xfrm>
            <a:off x="6777625" y="2666288"/>
            <a:ext cx="20559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Light"/>
                <a:ea typeface="Helvetica Neue Light"/>
                <a:cs typeface="Helvetica Neue Light"/>
                <a:sym typeface="Helvetica Neue Light"/>
              </a:rPr>
              <a:t>free-flyer space robot with uncertain payload</a:t>
            </a:r>
            <a:endParaRPr>
              <a:latin typeface="Helvetica Neue Light"/>
              <a:ea typeface="Helvetica Neue Light"/>
              <a:cs typeface="Helvetica Neue Light"/>
              <a:sym typeface="Helvetica Neue Light"/>
            </a:endParaRPr>
          </a:p>
        </p:txBody>
      </p:sp>
      <p:sp>
        <p:nvSpPr>
          <p:cNvPr id="167" name="Google Shape;167;p20"/>
          <p:cNvSpPr/>
          <p:nvPr/>
        </p:nvSpPr>
        <p:spPr>
          <a:xfrm>
            <a:off x="2414980" y="3163159"/>
            <a:ext cx="260400" cy="276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txBox="1"/>
          <p:nvPr/>
        </p:nvSpPr>
        <p:spPr>
          <a:xfrm>
            <a:off x="2333791" y="3084207"/>
            <a:ext cx="423000" cy="45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Helvetica Neue"/>
                <a:ea typeface="Helvetica Neue"/>
                <a:cs typeface="Helvetica Neue"/>
                <a:sym typeface="Helvetica Neue"/>
              </a:rPr>
              <a:t>2</a:t>
            </a:r>
            <a:endParaRPr sz="1300">
              <a:latin typeface="Helvetica Neue"/>
              <a:ea typeface="Helvetica Neue"/>
              <a:cs typeface="Helvetica Neue"/>
              <a:sym typeface="Helvetica Neue"/>
            </a:endParaRPr>
          </a:p>
        </p:txBody>
      </p:sp>
      <p:sp>
        <p:nvSpPr>
          <p:cNvPr id="169" name="Google Shape;169;p20"/>
          <p:cNvSpPr/>
          <p:nvPr/>
        </p:nvSpPr>
        <p:spPr>
          <a:xfrm>
            <a:off x="494902" y="3170756"/>
            <a:ext cx="260400" cy="276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txBox="1"/>
          <p:nvPr/>
        </p:nvSpPr>
        <p:spPr>
          <a:xfrm>
            <a:off x="413588" y="3084204"/>
            <a:ext cx="423000" cy="45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Helvetica Neue"/>
                <a:ea typeface="Helvetica Neue"/>
                <a:cs typeface="Helvetica Neue"/>
                <a:sym typeface="Helvetica Neue"/>
              </a:rPr>
              <a:t>1</a:t>
            </a:r>
            <a:endParaRPr sz="1300">
              <a:latin typeface="Helvetica Neue"/>
              <a:ea typeface="Helvetica Neue"/>
              <a:cs typeface="Helvetica Neue"/>
              <a:sym typeface="Helvetica Neue"/>
            </a:endParaRPr>
          </a:p>
        </p:txBody>
      </p:sp>
      <p:sp>
        <p:nvSpPr>
          <p:cNvPr id="171" name="Google Shape;171;p20"/>
          <p:cNvSpPr/>
          <p:nvPr/>
        </p:nvSpPr>
        <p:spPr>
          <a:xfrm>
            <a:off x="6911540" y="885552"/>
            <a:ext cx="260400" cy="2769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txBox="1"/>
          <p:nvPr/>
        </p:nvSpPr>
        <p:spPr>
          <a:xfrm>
            <a:off x="6830351" y="806600"/>
            <a:ext cx="423000" cy="45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Helvetica Neue"/>
                <a:ea typeface="Helvetica Neue"/>
                <a:cs typeface="Helvetica Neue"/>
                <a:sym typeface="Helvetica Neue"/>
              </a:rPr>
              <a:t>4</a:t>
            </a:r>
            <a:endParaRPr sz="1300">
              <a:latin typeface="Helvetica Neue"/>
              <a:ea typeface="Helvetica Neue"/>
              <a:cs typeface="Helvetica Neue"/>
              <a:sym typeface="Helvetica Neue"/>
            </a:endParaRPr>
          </a:p>
        </p:txBody>
      </p:sp>
      <p:pic>
        <p:nvPicPr>
          <p:cNvPr id="173" name="Google Shape;173;p20"/>
          <p:cNvPicPr preferRelativeResize="0"/>
          <p:nvPr/>
        </p:nvPicPr>
        <p:blipFill>
          <a:blip r:embed="rId10">
            <a:alphaModFix amt="95000"/>
          </a:blip>
          <a:stretch>
            <a:fillRect/>
          </a:stretch>
        </p:blipFill>
        <p:spPr>
          <a:xfrm flipH="1">
            <a:off x="7158397" y="3355860"/>
            <a:ext cx="1446764" cy="1417172"/>
          </a:xfrm>
          <a:prstGeom prst="rect">
            <a:avLst/>
          </a:prstGeom>
          <a:noFill/>
          <a:ln>
            <a:noFill/>
          </a:ln>
        </p:spPr>
      </p:pic>
      <p:pic>
        <p:nvPicPr>
          <p:cNvPr id="174" name="Google Shape;174;p20"/>
          <p:cNvPicPr preferRelativeResize="0"/>
          <p:nvPr/>
        </p:nvPicPr>
        <p:blipFill rotWithShape="1">
          <a:blip r:embed="rId11">
            <a:alphaModFix amt="92000"/>
          </a:blip>
          <a:srcRect b="23488" l="0" r="51823" t="0"/>
          <a:stretch/>
        </p:blipFill>
        <p:spPr>
          <a:xfrm rot="-4626840">
            <a:off x="6967057" y="4179633"/>
            <a:ext cx="608761" cy="642648"/>
          </a:xfrm>
          <a:prstGeom prst="rect">
            <a:avLst/>
          </a:prstGeom>
          <a:noFill/>
          <a:ln>
            <a:noFill/>
          </a:ln>
        </p:spPr>
      </p:pic>
      <p:sp>
        <p:nvSpPr>
          <p:cNvPr id="175" name="Google Shape;175;p20"/>
          <p:cNvSpPr txBox="1"/>
          <p:nvPr/>
        </p:nvSpPr>
        <p:spPr>
          <a:xfrm>
            <a:off x="1476725" y="2094825"/>
            <a:ext cx="860100" cy="24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0000"/>
                </a:solidFill>
                <a:highlight>
                  <a:srgbClr val="EEEEEE"/>
                </a:highlight>
                <a:latin typeface="Helvetica Neue"/>
                <a:ea typeface="Helvetica Neue"/>
                <a:cs typeface="Helvetica Neue"/>
                <a:sym typeface="Helvetica Neue"/>
              </a:rPr>
              <a:t>infeasible</a:t>
            </a:r>
            <a:endParaRPr b="1">
              <a:solidFill>
                <a:srgbClr val="FF0000"/>
              </a:solidFill>
              <a:highlight>
                <a:srgbClr val="EEEEEE"/>
              </a:highlight>
            </a:endParaRPr>
          </a:p>
        </p:txBody>
      </p:sp>
      <p:sp>
        <p:nvSpPr>
          <p:cNvPr id="176" name="Google Shape;176;p20"/>
          <p:cNvSpPr txBox="1"/>
          <p:nvPr/>
        </p:nvSpPr>
        <p:spPr>
          <a:xfrm>
            <a:off x="3475200" y="2094825"/>
            <a:ext cx="860100" cy="24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0000"/>
                </a:solidFill>
                <a:highlight>
                  <a:srgbClr val="EEEEEE"/>
                </a:highlight>
                <a:latin typeface="Helvetica Neue"/>
                <a:ea typeface="Helvetica Neue"/>
                <a:cs typeface="Helvetica Neue"/>
                <a:sym typeface="Helvetica Neue"/>
              </a:rPr>
              <a:t>infeasible</a:t>
            </a:r>
            <a:endParaRPr b="1">
              <a:solidFill>
                <a:srgbClr val="FF0000"/>
              </a:solidFill>
              <a:highlight>
                <a:srgbClr val="EEEEEE"/>
              </a:highlight>
            </a:endParaRPr>
          </a:p>
        </p:txBody>
      </p:sp>
      <p:sp>
        <p:nvSpPr>
          <p:cNvPr id="177" name="Google Shape;177;p20"/>
          <p:cNvSpPr txBox="1"/>
          <p:nvPr/>
        </p:nvSpPr>
        <p:spPr>
          <a:xfrm>
            <a:off x="5462237" y="2094825"/>
            <a:ext cx="860100" cy="24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0000"/>
                </a:solidFill>
                <a:highlight>
                  <a:srgbClr val="EEEEEE"/>
                </a:highlight>
                <a:latin typeface="Helvetica Neue"/>
                <a:ea typeface="Helvetica Neue"/>
                <a:cs typeface="Helvetica Neue"/>
                <a:sym typeface="Helvetica Neue"/>
              </a:rPr>
              <a:t>infeasible</a:t>
            </a:r>
            <a:endParaRPr b="1">
              <a:solidFill>
                <a:srgbClr val="FF0000"/>
              </a:solidFill>
              <a:highlight>
                <a:srgbClr val="EEEEEE"/>
              </a:highlight>
            </a:endParaRPr>
          </a:p>
        </p:txBody>
      </p:sp>
      <p:sp>
        <p:nvSpPr>
          <p:cNvPr id="178" name="Google Shape;178;p20"/>
          <p:cNvSpPr txBox="1"/>
          <p:nvPr/>
        </p:nvSpPr>
        <p:spPr>
          <a:xfrm>
            <a:off x="1548125" y="4386825"/>
            <a:ext cx="800100" cy="24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268A25"/>
                </a:solidFill>
                <a:highlight>
                  <a:srgbClr val="EEEEEE"/>
                </a:highlight>
                <a:latin typeface="Helvetica Neue"/>
                <a:ea typeface="Helvetica Neue"/>
                <a:cs typeface="Helvetica Neue"/>
                <a:sym typeface="Helvetica Neue"/>
              </a:rPr>
              <a:t> feasible </a:t>
            </a:r>
            <a:r>
              <a:rPr b="1" lang="en" sz="100">
                <a:solidFill>
                  <a:srgbClr val="EEEEEE"/>
                </a:solidFill>
                <a:highlight>
                  <a:srgbClr val="EEEEEE"/>
                </a:highlight>
                <a:latin typeface="Helvetica Neue"/>
                <a:ea typeface="Helvetica Neue"/>
                <a:cs typeface="Helvetica Neue"/>
                <a:sym typeface="Helvetica Neue"/>
              </a:rPr>
              <a:t>1</a:t>
            </a:r>
            <a:r>
              <a:rPr b="1" lang="en">
                <a:solidFill>
                  <a:srgbClr val="268A25"/>
                </a:solidFill>
                <a:highlight>
                  <a:srgbClr val="EEEEEE"/>
                </a:highlight>
                <a:latin typeface="Helvetica Neue"/>
                <a:ea typeface="Helvetica Neue"/>
                <a:cs typeface="Helvetica Neue"/>
                <a:sym typeface="Helvetica Neue"/>
              </a:rPr>
              <a:t> </a:t>
            </a:r>
            <a:endParaRPr b="1">
              <a:solidFill>
                <a:srgbClr val="268A25"/>
              </a:solidFill>
              <a:highlight>
                <a:srgbClr val="EEEEEE"/>
              </a:highlight>
            </a:endParaRPr>
          </a:p>
        </p:txBody>
      </p:sp>
      <p:sp>
        <p:nvSpPr>
          <p:cNvPr id="179" name="Google Shape;179;p20"/>
          <p:cNvSpPr txBox="1"/>
          <p:nvPr/>
        </p:nvSpPr>
        <p:spPr>
          <a:xfrm>
            <a:off x="7920600" y="2094825"/>
            <a:ext cx="860100" cy="24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268A25"/>
                </a:solidFill>
                <a:highlight>
                  <a:srgbClr val="EEEEEE"/>
                </a:highlight>
                <a:latin typeface="Helvetica Neue"/>
                <a:ea typeface="Helvetica Neue"/>
                <a:cs typeface="Helvetica Neue"/>
                <a:sym typeface="Helvetica Neue"/>
              </a:rPr>
              <a:t> feasible </a:t>
            </a:r>
            <a:r>
              <a:rPr b="1" lang="en" sz="100">
                <a:solidFill>
                  <a:srgbClr val="EEEEEE"/>
                </a:solidFill>
                <a:highlight>
                  <a:srgbClr val="EEEEEE"/>
                </a:highlight>
                <a:latin typeface="Helvetica Neue"/>
                <a:ea typeface="Helvetica Neue"/>
                <a:cs typeface="Helvetica Neue"/>
                <a:sym typeface="Helvetica Neue"/>
              </a:rPr>
              <a:t>1</a:t>
            </a:r>
            <a:r>
              <a:rPr b="1" lang="en">
                <a:solidFill>
                  <a:srgbClr val="268A25"/>
                </a:solidFill>
                <a:highlight>
                  <a:srgbClr val="EEEEEE"/>
                </a:highlight>
                <a:latin typeface="Helvetica Neue"/>
                <a:ea typeface="Helvetica Neue"/>
                <a:cs typeface="Helvetica Neue"/>
                <a:sym typeface="Helvetica Neue"/>
              </a:rPr>
              <a:t> </a:t>
            </a:r>
            <a:endParaRPr b="1">
              <a:solidFill>
                <a:srgbClr val="268A25"/>
              </a:solidFill>
              <a:highlight>
                <a:srgbClr val="EEEEEE"/>
              </a:highlight>
            </a:endParaRPr>
          </a:p>
        </p:txBody>
      </p:sp>
      <p:sp>
        <p:nvSpPr>
          <p:cNvPr id="180" name="Google Shape;180;p20"/>
          <p:cNvSpPr txBox="1"/>
          <p:nvPr/>
        </p:nvSpPr>
        <p:spPr>
          <a:xfrm>
            <a:off x="3535200" y="4367000"/>
            <a:ext cx="800100" cy="24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268A25"/>
                </a:solidFill>
                <a:highlight>
                  <a:srgbClr val="EEEEEE"/>
                </a:highlight>
                <a:latin typeface="Helvetica Neue"/>
                <a:ea typeface="Helvetica Neue"/>
                <a:cs typeface="Helvetica Neue"/>
                <a:sym typeface="Helvetica Neue"/>
              </a:rPr>
              <a:t> feasible </a:t>
            </a:r>
            <a:r>
              <a:rPr b="1" lang="en" sz="100">
                <a:solidFill>
                  <a:srgbClr val="EEEEEE"/>
                </a:solidFill>
                <a:highlight>
                  <a:srgbClr val="EEEEEE"/>
                </a:highlight>
                <a:latin typeface="Helvetica Neue"/>
                <a:ea typeface="Helvetica Neue"/>
                <a:cs typeface="Helvetica Neue"/>
                <a:sym typeface="Helvetica Neue"/>
              </a:rPr>
              <a:t>1</a:t>
            </a:r>
            <a:r>
              <a:rPr b="1" lang="en">
                <a:solidFill>
                  <a:srgbClr val="268A25"/>
                </a:solidFill>
                <a:highlight>
                  <a:srgbClr val="EEEEEE"/>
                </a:highlight>
                <a:latin typeface="Helvetica Neue"/>
                <a:ea typeface="Helvetica Neue"/>
                <a:cs typeface="Helvetica Neue"/>
                <a:sym typeface="Helvetica Neue"/>
              </a:rPr>
              <a:t> </a:t>
            </a:r>
            <a:endParaRPr b="1">
              <a:solidFill>
                <a:srgbClr val="268A25"/>
              </a:solidFill>
              <a:highlight>
                <a:srgbClr val="EEEEEE"/>
              </a:highlight>
            </a:endParaRPr>
          </a:p>
        </p:txBody>
      </p:sp>
      <p:sp>
        <p:nvSpPr>
          <p:cNvPr id="181" name="Google Shape;181;p20"/>
          <p:cNvSpPr txBox="1"/>
          <p:nvPr/>
        </p:nvSpPr>
        <p:spPr>
          <a:xfrm>
            <a:off x="5533650" y="4367000"/>
            <a:ext cx="800100" cy="24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268A25"/>
                </a:solidFill>
                <a:highlight>
                  <a:srgbClr val="EEEEEE"/>
                </a:highlight>
                <a:latin typeface="Helvetica Neue"/>
                <a:ea typeface="Helvetica Neue"/>
                <a:cs typeface="Helvetica Neue"/>
                <a:sym typeface="Helvetica Neue"/>
              </a:rPr>
              <a:t> feasible </a:t>
            </a:r>
            <a:r>
              <a:rPr b="1" lang="en" sz="100">
                <a:solidFill>
                  <a:srgbClr val="EEEEEE"/>
                </a:solidFill>
                <a:highlight>
                  <a:srgbClr val="EEEEEE"/>
                </a:highlight>
                <a:latin typeface="Helvetica Neue"/>
                <a:ea typeface="Helvetica Neue"/>
                <a:cs typeface="Helvetica Neue"/>
                <a:sym typeface="Helvetica Neue"/>
              </a:rPr>
              <a:t>1</a:t>
            </a:r>
            <a:r>
              <a:rPr b="1" lang="en">
                <a:solidFill>
                  <a:srgbClr val="268A25"/>
                </a:solidFill>
                <a:highlight>
                  <a:srgbClr val="EEEEEE"/>
                </a:highlight>
                <a:latin typeface="Helvetica Neue"/>
                <a:ea typeface="Helvetica Neue"/>
                <a:cs typeface="Helvetica Neue"/>
                <a:sym typeface="Helvetica Neue"/>
              </a:rPr>
              <a:t> </a:t>
            </a:r>
            <a:endParaRPr b="1">
              <a:solidFill>
                <a:srgbClr val="268A25"/>
              </a:solidFill>
              <a:highlight>
                <a:srgbClr val="EEEEEE"/>
              </a:highlight>
            </a:endParaRPr>
          </a:p>
        </p:txBody>
      </p:sp>
      <p:sp>
        <p:nvSpPr>
          <p:cNvPr id="182" name="Google Shape;182;p20"/>
          <p:cNvSpPr txBox="1"/>
          <p:nvPr/>
        </p:nvSpPr>
        <p:spPr>
          <a:xfrm>
            <a:off x="572700" y="2654350"/>
            <a:ext cx="48330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Helvetica Neue Light"/>
                <a:ea typeface="Helvetica Neue Light"/>
                <a:cs typeface="Helvetica Neue Light"/>
                <a:sym typeface="Helvetica Neue Light"/>
              </a:rPr>
              <a:t>=&gt; first, gather data to learn and reduce uncertainty</a:t>
            </a:r>
            <a:endParaRPr sz="1600">
              <a:latin typeface="Helvetica Neue Light"/>
              <a:ea typeface="Helvetica Neue Light"/>
              <a:cs typeface="Helvetica Neue Light"/>
              <a:sym typeface="Helvetica Neue Light"/>
            </a:endParaRPr>
          </a:p>
        </p:txBody>
      </p:sp>
      <p:sp>
        <p:nvSpPr>
          <p:cNvPr id="183" name="Google Shape;183;p20"/>
          <p:cNvSpPr txBox="1"/>
          <p:nvPr/>
        </p:nvSpPr>
        <p:spPr>
          <a:xfrm>
            <a:off x="-33600" y="4756950"/>
            <a:ext cx="35688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400"/>
              </a:spcAft>
              <a:buNone/>
            </a:pPr>
            <a:r>
              <a:rPr lang="en" sz="800">
                <a:solidFill>
                  <a:schemeClr val="dk1"/>
                </a:solidFill>
                <a:latin typeface="Helvetica Neue Light"/>
                <a:ea typeface="Helvetica Neue Light"/>
                <a:cs typeface="Helvetica Neue Light"/>
                <a:sym typeface="Helvetica Neue Light"/>
              </a:rPr>
              <a:t>Lew, Sharma, Harrison, Bylard, Pavone. Safe Active Dynamics Learning and Control: A Sequential Exploration-Exploitation Framework. IEEE T-RO, 2022</a:t>
            </a:r>
            <a:endParaRPr sz="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nvSpPr>
        <p:spPr>
          <a:xfrm>
            <a:off x="464825" y="830275"/>
            <a:ext cx="5869200" cy="20073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Uncertain</a:t>
            </a:r>
            <a:r>
              <a:rPr lang="en" sz="2000">
                <a:solidFill>
                  <a:schemeClr val="dk1"/>
                </a:solidFill>
                <a:latin typeface="Helvetica Neue Light"/>
                <a:ea typeface="Helvetica Neue Light"/>
                <a:cs typeface="Helvetica Neue Light"/>
                <a:sym typeface="Helvetica Neue Light"/>
              </a:rPr>
              <a:t> dynamics</a:t>
            </a:r>
            <a:endParaRPr sz="2000">
              <a:solidFill>
                <a:schemeClr val="dk1"/>
              </a:solidFill>
            </a:endParaRPr>
          </a:p>
          <a:p>
            <a:pPr indent="-355600" lvl="0" marL="457200" marR="0" rtl="0" algn="l">
              <a:lnSpc>
                <a:spcPct val="200000"/>
              </a:lnSpc>
              <a:spcBef>
                <a:spcPts val="4000"/>
              </a:spcBef>
              <a:spcAft>
                <a:spcPts val="1000"/>
              </a:spcAft>
              <a:buClr>
                <a:schemeClr val="dk1"/>
              </a:buClr>
              <a:buSzPts val="2000"/>
              <a:buChar char="●"/>
            </a:pPr>
            <a:r>
              <a:rPr lang="en" sz="2000">
                <a:solidFill>
                  <a:schemeClr val="dk1"/>
                </a:solidFill>
                <a:latin typeface="Helvetica Neue Light"/>
                <a:ea typeface="Helvetica Neue Light"/>
                <a:cs typeface="Helvetica Neue Light"/>
                <a:sym typeface="Helvetica Neue Light"/>
              </a:rPr>
              <a:t>C</a:t>
            </a:r>
            <a:r>
              <a:rPr lang="en" sz="2000">
                <a:solidFill>
                  <a:schemeClr val="dk1"/>
                </a:solidFill>
                <a:latin typeface="Helvetica Neue Light"/>
                <a:ea typeface="Helvetica Neue Light"/>
                <a:cs typeface="Helvetica Neue Light"/>
                <a:sym typeface="Helvetica Neue Light"/>
              </a:rPr>
              <a:t>onstraints </a:t>
            </a:r>
            <a:endParaRPr sz="1700">
              <a:solidFill>
                <a:schemeClr val="dk1"/>
              </a:solidFill>
              <a:latin typeface="Helvetica Neue Light"/>
              <a:ea typeface="Helvetica Neue Light"/>
              <a:cs typeface="Helvetica Neue Light"/>
              <a:sym typeface="Helvetica Neue Light"/>
            </a:endParaRPr>
          </a:p>
        </p:txBody>
      </p:sp>
      <p:sp>
        <p:nvSpPr>
          <p:cNvPr id="190" name="Google Shape;190;p21"/>
          <p:cNvSpPr txBox="1"/>
          <p:nvPr>
            <p:ph idx="4294967295" type="title"/>
          </p:nvPr>
        </p:nvSpPr>
        <p:spPr>
          <a:xfrm>
            <a:off x="617225" y="8825"/>
            <a:ext cx="7758000" cy="6369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Clr>
                <a:srgbClr val="3F3F3F"/>
              </a:buClr>
              <a:buSzPts val="3600"/>
              <a:buFont typeface="Helvetica Neue Light"/>
              <a:buNone/>
            </a:pPr>
            <a:r>
              <a:rPr lang="en" sz="3000">
                <a:latin typeface="Helvetica Neue Light"/>
                <a:ea typeface="Helvetica Neue Light"/>
                <a:cs typeface="Helvetica Neue Light"/>
                <a:sym typeface="Helvetica Neue Light"/>
              </a:rPr>
              <a:t>Problem formulation</a:t>
            </a:r>
            <a:endParaRPr sz="3000"/>
          </a:p>
        </p:txBody>
      </p:sp>
      <p:sp>
        <p:nvSpPr>
          <p:cNvPr id="191" name="Google Shape;191;p21"/>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x,u)\in\mathcal{X}\times\mathcal{U}" id="192" name="Google Shape;192;p21" title="MathEquation,#000000"/>
          <p:cNvPicPr preferRelativeResize="0"/>
          <p:nvPr/>
        </p:nvPicPr>
        <p:blipFill>
          <a:blip r:embed="rId3">
            <a:alphaModFix/>
          </a:blip>
          <a:stretch>
            <a:fillRect/>
          </a:stretch>
        </p:blipFill>
        <p:spPr>
          <a:xfrm>
            <a:off x="2471438" y="2043623"/>
            <a:ext cx="1656474" cy="311217"/>
          </a:xfrm>
          <a:prstGeom prst="rect">
            <a:avLst/>
          </a:prstGeom>
          <a:noFill/>
          <a:ln>
            <a:noFill/>
          </a:ln>
        </p:spPr>
      </p:pic>
      <p:sp>
        <p:nvSpPr>
          <p:cNvPr id="193" name="Google Shape;193;p21"/>
          <p:cNvSpPr txBox="1"/>
          <p:nvPr/>
        </p:nvSpPr>
        <p:spPr>
          <a:xfrm>
            <a:off x="7426050" y="1024800"/>
            <a:ext cx="1626900" cy="1334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800">
                <a:solidFill>
                  <a:srgbClr val="000000"/>
                </a:solidFill>
                <a:latin typeface="Helvetica Neue Light"/>
                <a:ea typeface="Helvetica Neue Light"/>
                <a:cs typeface="Helvetica Neue Light"/>
                <a:sym typeface="Helvetica Neue Light"/>
              </a:rPr>
              <a:t>State</a:t>
            </a:r>
            <a:endParaRPr sz="1800">
              <a:solidFill>
                <a:srgbClr val="000000"/>
              </a:solidFill>
              <a:latin typeface="Helvetica Neue Light"/>
              <a:ea typeface="Helvetica Neue Light"/>
              <a:cs typeface="Helvetica Neue Light"/>
              <a:sym typeface="Helvetica Neue Light"/>
            </a:endParaRPr>
          </a:p>
          <a:p>
            <a:pPr indent="0" lvl="0" marL="0" rtl="0" algn="l">
              <a:lnSpc>
                <a:spcPct val="125000"/>
              </a:lnSpc>
              <a:spcBef>
                <a:spcPts val="0"/>
              </a:spcBef>
              <a:spcAft>
                <a:spcPts val="0"/>
              </a:spcAft>
              <a:buNone/>
            </a:pPr>
            <a:r>
              <a:rPr lang="en" sz="1800">
                <a:solidFill>
                  <a:srgbClr val="000000"/>
                </a:solidFill>
                <a:latin typeface="Helvetica Neue Light"/>
                <a:ea typeface="Helvetica Neue Light"/>
                <a:cs typeface="Helvetica Neue Light"/>
                <a:sym typeface="Helvetica Neue Light"/>
              </a:rPr>
              <a:t>Control</a:t>
            </a:r>
            <a:endParaRPr sz="1800">
              <a:solidFill>
                <a:srgbClr val="000000"/>
              </a:solidFill>
              <a:latin typeface="Helvetica Neue Light"/>
              <a:ea typeface="Helvetica Neue Light"/>
              <a:cs typeface="Helvetica Neue Light"/>
              <a:sym typeface="Helvetica Neue Light"/>
            </a:endParaRPr>
          </a:p>
          <a:p>
            <a:pPr indent="0" lvl="0" marL="0" rtl="0" algn="l">
              <a:lnSpc>
                <a:spcPct val="125000"/>
              </a:lnSpc>
              <a:spcBef>
                <a:spcPts val="0"/>
              </a:spcBef>
              <a:spcAft>
                <a:spcPts val="0"/>
              </a:spcAft>
              <a:buNone/>
            </a:pPr>
            <a:r>
              <a:rPr lang="en" sz="1800">
                <a:solidFill>
                  <a:srgbClr val="000000"/>
                </a:solidFill>
                <a:latin typeface="Helvetica Neue Light"/>
                <a:ea typeface="Helvetica Neue Light"/>
                <a:cs typeface="Helvetica Neue Light"/>
                <a:sym typeface="Helvetica Neue Light"/>
              </a:rPr>
              <a:t>Parameters</a:t>
            </a:r>
            <a:endParaRPr sz="1800">
              <a:solidFill>
                <a:srgbClr val="000000"/>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sz="1800">
                <a:solidFill>
                  <a:srgbClr val="000000"/>
                </a:solidFill>
                <a:latin typeface="Helvetica Neue Light"/>
                <a:ea typeface="Helvetica Neue Light"/>
                <a:cs typeface="Helvetica Neue Light"/>
                <a:sym typeface="Helvetica Neue Light"/>
              </a:rPr>
              <a:t>Disturbances</a:t>
            </a:r>
            <a:endParaRPr sz="1800">
              <a:latin typeface="Helvetica Neue Light"/>
              <a:ea typeface="Helvetica Neue Light"/>
              <a:cs typeface="Helvetica Neue Light"/>
              <a:sym typeface="Helvetica Neue Light"/>
            </a:endParaRPr>
          </a:p>
          <a:p>
            <a:pPr indent="0" lvl="0" marL="0" rtl="0" algn="l">
              <a:lnSpc>
                <a:spcPct val="125000"/>
              </a:lnSpc>
              <a:spcBef>
                <a:spcPts val="0"/>
              </a:spcBef>
              <a:spcAft>
                <a:spcPts val="0"/>
              </a:spcAft>
              <a:buNone/>
            </a:pPr>
            <a:r>
              <a:rPr lang="en" sz="1800">
                <a:latin typeface="Helvetica Neue Light"/>
                <a:ea typeface="Helvetica Neue Light"/>
                <a:cs typeface="Helvetica Neue Light"/>
                <a:sym typeface="Helvetica Neue Light"/>
              </a:rPr>
              <a:t>(bounded)</a:t>
            </a:r>
            <a:endParaRPr sz="1800">
              <a:latin typeface="Helvetica Neue Light"/>
              <a:ea typeface="Helvetica Neue Light"/>
              <a:cs typeface="Helvetica Neue Light"/>
              <a:sym typeface="Helvetica Neue Light"/>
            </a:endParaRPr>
          </a:p>
        </p:txBody>
      </p:sp>
      <p:pic>
        <p:nvPicPr>
          <p:cNvPr descr="x_{t+1}=h(x_t,u_t)+g(x_t,u_t,\xi)+\epsilon_t" id="194" name="Google Shape;194;p21" title="MathEquation,#000000"/>
          <p:cNvPicPr preferRelativeResize="0"/>
          <p:nvPr/>
        </p:nvPicPr>
        <p:blipFill>
          <a:blip r:embed="rId4">
            <a:alphaModFix/>
          </a:blip>
          <a:stretch>
            <a:fillRect/>
          </a:stretch>
        </p:blipFill>
        <p:spPr>
          <a:xfrm>
            <a:off x="1335900" y="1419000"/>
            <a:ext cx="4771276" cy="393600"/>
          </a:xfrm>
          <a:prstGeom prst="rect">
            <a:avLst/>
          </a:prstGeom>
          <a:noFill/>
          <a:ln>
            <a:noFill/>
          </a:ln>
        </p:spPr>
      </p:pic>
      <p:pic>
        <p:nvPicPr>
          <p:cNvPr descr="x\\u\\\xi\\\epsilon" id="195" name="Google Shape;195;p21" title="MathEquation,#000000"/>
          <p:cNvPicPr preferRelativeResize="0"/>
          <p:nvPr/>
        </p:nvPicPr>
        <p:blipFill>
          <a:blip r:embed="rId5">
            <a:alphaModFix/>
          </a:blip>
          <a:stretch>
            <a:fillRect/>
          </a:stretch>
        </p:blipFill>
        <p:spPr>
          <a:xfrm>
            <a:off x="7138363" y="1177763"/>
            <a:ext cx="159214" cy="1181418"/>
          </a:xfrm>
          <a:prstGeom prst="rect">
            <a:avLst/>
          </a:prstGeom>
          <a:noFill/>
          <a:ln>
            <a:noFill/>
          </a:ln>
        </p:spPr>
      </p:pic>
      <p:pic>
        <p:nvPicPr>
          <p:cNvPr descr="\min\limits_{x,u}\ \ \mathbb{E}\left[\sum_{t=0}^{T-1}\ell(x_t,u_t)\right]&#10;\qquad&#10;\text{s.t.}\quad \ x_0=x(0)&#10;\\&#10;x_{t+1}=\textrm{dynamics}\quad(x_t,u_t),&#10;\quad t=0,\dots,T-1,&#10;\\&#10;\mathbb{P}\left(\bigwedge\limits_{t=1}^Tx_t\in\mathcal{X}\wedge\bigwedge\limits_{t=0}^{T-1} u_t\in\mathcal{U}\wedge x_T\in\mathcal{X}_{\textrm{goal}}\ \right)\geq 1-\delta." id="196" name="Google Shape;196;p21" title="MathEquation,#000000"/>
          <p:cNvPicPr preferRelativeResize="0"/>
          <p:nvPr/>
        </p:nvPicPr>
        <p:blipFill>
          <a:blip r:embed="rId6">
            <a:alphaModFix/>
          </a:blip>
          <a:stretch>
            <a:fillRect/>
          </a:stretch>
        </p:blipFill>
        <p:spPr>
          <a:xfrm>
            <a:off x="1700738" y="2891226"/>
            <a:ext cx="5742512" cy="1837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